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74419" y="1209674"/>
            <a:ext cx="5403850" cy="0"/>
          </a:xfrm>
          <a:custGeom>
            <a:avLst/>
            <a:gdLst/>
            <a:ahLst/>
            <a:cxnLst/>
            <a:rect l="l" t="t" r="r" b="b"/>
            <a:pathLst>
              <a:path w="5403850" h="0">
                <a:moveTo>
                  <a:pt x="0" y="0"/>
                </a:moveTo>
                <a:lnTo>
                  <a:pt x="54038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90"/>
            <a:ext cx="680085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460622" y="9929706"/>
            <a:ext cx="718185" cy="200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1.png"/><Relationship Id="rId4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94532" y="9936479"/>
            <a:ext cx="594360" cy="175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2371" y="500888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4069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1591" y="500888"/>
            <a:ext cx="219964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6040">
              <a:lnSpc>
                <a:spcPts val="1410"/>
              </a:lnSpc>
              <a:spcBef>
                <a:spcPts val="100"/>
              </a:spcBef>
              <a:tabLst>
                <a:tab pos="756285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	Polymers</a:t>
            </a:r>
            <a:endParaRPr sz="1200">
              <a:latin typeface="Times New Roman"/>
              <a:cs typeface="Times New Roman"/>
            </a:endParaRPr>
          </a:p>
          <a:p>
            <a:pPr marL="12700" marR="5080" indent="15240">
              <a:lnSpc>
                <a:spcPts val="1380"/>
              </a:lnSpc>
              <a:spcBef>
                <a:spcPts val="65"/>
              </a:spcBef>
              <a:tabLst>
                <a:tab pos="9912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  Lecture: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10.	(2018/2019)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30550" y="63372"/>
            <a:ext cx="866775" cy="866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46784" y="1657857"/>
            <a:ext cx="5487035" cy="8005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56944">
              <a:lnSpc>
                <a:spcPct val="100000"/>
              </a:lnSpc>
              <a:spcBef>
                <a:spcPts val="95"/>
              </a:spcBef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Polymer Recycling and</a:t>
            </a:r>
            <a:r>
              <a:rPr dirty="0" u="heavy" sz="16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Biodegradability.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ct val="143800"/>
              </a:lnSpc>
              <a:spcBef>
                <a:spcPts val="1265"/>
              </a:spcBef>
            </a:pPr>
            <a:r>
              <a:rPr dirty="0" sz="1400" spc="-5">
                <a:latin typeface="Times New Roman"/>
                <a:cs typeface="Times New Roman"/>
              </a:rPr>
              <a:t>During last decades, the great population increase worldwide  together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need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people to adopt improved conditions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living led  </a:t>
            </a:r>
            <a:r>
              <a:rPr dirty="0" sz="1400">
                <a:latin typeface="Times New Roman"/>
                <a:cs typeface="Times New Roman"/>
              </a:rPr>
              <a:t>to a </a:t>
            </a:r>
            <a:r>
              <a:rPr dirty="0" sz="1400" spc="-5">
                <a:latin typeface="Times New Roman"/>
                <a:cs typeface="Times New Roman"/>
              </a:rPr>
              <a:t>dramatical increase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consumption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polymers (mainly plastics).  Tlie </a:t>
            </a:r>
            <a:r>
              <a:rPr dirty="0" sz="1400" spc="-30">
                <a:latin typeface="Times New Roman"/>
                <a:cs typeface="Times New Roman"/>
              </a:rPr>
              <a:t>world‟s </a:t>
            </a:r>
            <a:r>
              <a:rPr dirty="0" sz="1400" spc="-5">
                <a:latin typeface="Times New Roman"/>
                <a:cs typeface="Times New Roman"/>
              </a:rPr>
              <a:t>annual consumption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plastic materials lias </a:t>
            </a:r>
            <a:r>
              <a:rPr dirty="0" sz="1400" spc="-20">
                <a:latin typeface="Times New Roman"/>
                <a:cs typeface="Times New Roman"/>
              </a:rPr>
              <a:t>inci‟eased </a:t>
            </a:r>
            <a:r>
              <a:rPr dirty="0" sz="1400" spc="-5">
                <a:latin typeface="Times New Roman"/>
                <a:cs typeface="Times New Roman"/>
              </a:rPr>
              <a:t>from  around </a:t>
            </a:r>
            <a:r>
              <a:rPr dirty="0" sz="1400">
                <a:latin typeface="Times New Roman"/>
                <a:cs typeface="Times New Roman"/>
              </a:rPr>
              <a:t>5 </a:t>
            </a:r>
            <a:r>
              <a:rPr dirty="0" sz="1400" spc="-5">
                <a:latin typeface="Times New Roman"/>
                <a:cs typeface="Times New Roman"/>
              </a:rPr>
              <a:t>million tons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1950s to nearly </a:t>
            </a:r>
            <a:r>
              <a:rPr dirty="0" sz="1400">
                <a:latin typeface="Times New Roman"/>
                <a:cs typeface="Times New Roman"/>
              </a:rPr>
              <a:t>100 </a:t>
            </a:r>
            <a:r>
              <a:rPr dirty="0" sz="1400" spc="-5">
                <a:latin typeface="Times New Roman"/>
                <a:cs typeface="Times New Roman"/>
              </a:rPr>
              <a:t>million tones today. </a:t>
            </a:r>
            <a:r>
              <a:rPr dirty="0" sz="1400">
                <a:latin typeface="Times New Roman"/>
                <a:cs typeface="Times New Roman"/>
              </a:rPr>
              <a:t>Since  </a:t>
            </a:r>
            <a:r>
              <a:rPr dirty="0" sz="1400" spc="-5">
                <a:latin typeface="Times New Roman"/>
                <a:cs typeface="Times New Roman"/>
              </a:rPr>
              <a:t>tlie duration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life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plastic wastes is </a:t>
            </a:r>
            <a:r>
              <a:rPr dirty="0" sz="1400" spc="90">
                <a:latin typeface="Times New Roman"/>
                <a:cs typeface="Times New Roman"/>
              </a:rPr>
              <a:t>ver </a:t>
            </a:r>
            <a:r>
              <a:rPr dirty="0" sz="1400" spc="-5">
                <a:latin typeface="Times New Roman"/>
                <a:cs typeface="Times New Roman"/>
              </a:rPr>
              <a:t>small </a:t>
            </a:r>
            <a:r>
              <a:rPr dirty="0" sz="1400" spc="10">
                <a:latin typeface="Times New Roman"/>
                <a:cs typeface="Times New Roman"/>
              </a:rPr>
              <a:t>roughl </a:t>
            </a:r>
            <a:r>
              <a:rPr dirty="0" sz="1300" spc="-5">
                <a:latin typeface="Arial"/>
                <a:cs typeface="Arial"/>
              </a:rPr>
              <a:t>٠/</a:t>
            </a:r>
            <a:r>
              <a:rPr dirty="0" sz="1400" spc="-5">
                <a:latin typeface="Times New Roman"/>
                <a:cs typeface="Times New Roman"/>
              </a:rPr>
              <a:t>o liave  duration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life smaller than one month), there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vast waste stream </a:t>
            </a:r>
            <a:r>
              <a:rPr dirty="0" sz="1400">
                <a:latin typeface="Times New Roman"/>
                <a:cs typeface="Times New Roman"/>
              </a:rPr>
              <a:t>that  reaches </a:t>
            </a:r>
            <a:r>
              <a:rPr dirty="0" sz="1400" spc="-5">
                <a:latin typeface="Times New Roman"/>
                <a:cs typeface="Times New Roman"/>
              </a:rPr>
              <a:t>eacli year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tlie final recipients </a:t>
            </a:r>
            <a:r>
              <a:rPr dirty="0" sz="1400">
                <a:latin typeface="Times New Roman"/>
                <a:cs typeface="Times New Roman"/>
              </a:rPr>
              <a:t>creating a </a:t>
            </a:r>
            <a:r>
              <a:rPr dirty="0" sz="1400" spc="-5">
                <a:latin typeface="Times New Roman"/>
                <a:cs typeface="Times New Roman"/>
              </a:rPr>
              <a:t>serious environmental  </a:t>
            </a:r>
            <a:r>
              <a:rPr dirty="0" sz="1400" spc="-25">
                <a:latin typeface="Times New Roman"/>
                <a:cs typeface="Times New Roman"/>
              </a:rPr>
              <a:t>pi‟oblem. </a:t>
            </a:r>
            <a:r>
              <a:rPr dirty="0" sz="1400" spc="-5">
                <a:latin typeface="Times New Roman"/>
                <a:cs typeface="Times New Roman"/>
              </a:rPr>
              <a:t>Tlie presentl most common practice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liandling sucli </a:t>
            </a:r>
            <a:r>
              <a:rPr dirty="0" sz="1400" spc="-10">
                <a:latin typeface="Times New Roman"/>
                <a:cs typeface="Times New Roman"/>
              </a:rPr>
              <a:t>waste  </a:t>
            </a:r>
            <a:r>
              <a:rPr dirty="0" sz="1400" spc="-5">
                <a:latin typeface="Times New Roman"/>
                <a:cs typeface="Times New Roman"/>
              </a:rPr>
              <a:t>streams </a:t>
            </a:r>
            <a:r>
              <a:rPr dirty="0" sz="1400">
                <a:latin typeface="Times New Roman"/>
                <a:cs typeface="Times New Roman"/>
              </a:rPr>
              <a:t>is to </a:t>
            </a:r>
            <a:r>
              <a:rPr dirty="0" sz="1400" spc="-5">
                <a:latin typeface="Times New Roman"/>
                <a:cs typeface="Times New Roman"/>
              </a:rPr>
              <a:t>incinerate tliem witli </a:t>
            </a:r>
            <a:r>
              <a:rPr dirty="0" sz="1400">
                <a:latin typeface="Times New Roman"/>
                <a:cs typeface="Times New Roman"/>
              </a:rPr>
              <a:t>energy recovery or to </a:t>
            </a:r>
            <a:r>
              <a:rPr dirty="0" sz="1400" spc="15">
                <a:latin typeface="Times New Roman"/>
                <a:cs typeface="Times New Roman"/>
              </a:rPr>
              <a:t>use </a:t>
            </a:r>
            <a:r>
              <a:rPr dirty="0" sz="1400">
                <a:latin typeface="Times New Roman"/>
                <a:cs typeface="Times New Roman"/>
              </a:rPr>
              <a:t>them for </a:t>
            </a:r>
            <a:r>
              <a:rPr dirty="0" sz="1400" spc="-5">
                <a:latin typeface="Times New Roman"/>
                <a:cs typeface="Times New Roman"/>
              </a:rPr>
              <a:t>land-  filling. Disposing of tlie waste to landfill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becoming undesirable due to  legislation pressures </a:t>
            </a:r>
            <a:r>
              <a:rPr dirty="0" sz="1400">
                <a:latin typeface="Times New Roman"/>
                <a:cs typeface="Times New Roman"/>
              </a:rPr>
              <a:t>(waste to </a:t>
            </a:r>
            <a:r>
              <a:rPr dirty="0" sz="1400" spc="-5">
                <a:latin typeface="Times New Roman"/>
                <a:cs typeface="Times New Roman"/>
              </a:rPr>
              <a:t>landfill must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reduced </a:t>
            </a:r>
            <a:r>
              <a:rPr dirty="0" sz="1400">
                <a:latin typeface="Times New Roman"/>
                <a:cs typeface="Times New Roman"/>
              </a:rPr>
              <a:t>by 35% </a:t>
            </a:r>
            <a:r>
              <a:rPr dirty="0" sz="1400" spc="-5">
                <a:latin typeface="Times New Roman"/>
                <a:cs typeface="Times New Roman"/>
              </a:rPr>
              <a:t>over the  period from 1995 to 2020), rising costs and the poor biodegradability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commonly </a:t>
            </a:r>
            <a:r>
              <a:rPr dirty="0" sz="1400">
                <a:latin typeface="Times New Roman"/>
                <a:cs typeface="Times New Roman"/>
              </a:rPr>
              <a:t>used </a:t>
            </a:r>
            <a:r>
              <a:rPr dirty="0" sz="1400" spc="-5">
                <a:latin typeface="Times New Roman"/>
                <a:cs typeface="Times New Roman"/>
              </a:rPr>
              <a:t>polymers. Tlierefore, recycling seems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the best  solution.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recycling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waste polymers can be carried out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many</a:t>
            </a:r>
            <a:r>
              <a:rPr dirty="0" u="heavy" sz="1400" spc="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wavs: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>
              <a:lnSpc>
                <a:spcPts val="2410"/>
              </a:lnSpc>
              <a:spcBef>
                <a:spcPts val="185"/>
              </a:spcBef>
              <a:buAutoNum type="arabicPeriod"/>
              <a:tabLst>
                <a:tab pos="19431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Primary recycling </a:t>
            </a:r>
            <a:r>
              <a:rPr dirty="0" sz="1400" spc="-25">
                <a:latin typeface="Times New Roman"/>
                <a:cs typeface="Times New Roman"/>
              </a:rPr>
              <a:t>refei‟s </a:t>
            </a:r>
            <a:r>
              <a:rPr dirty="0" sz="1400" spc="-5">
                <a:latin typeface="Times New Roman"/>
                <a:cs typeface="Times New Roman"/>
              </a:rPr>
              <a:t>to tlie </a:t>
            </a:r>
            <a:r>
              <a:rPr dirty="0" sz="1400" spc="-35">
                <a:latin typeface="Times New Roman"/>
                <a:cs typeface="Times New Roman"/>
              </a:rPr>
              <a:t>„in-plant‟ </a:t>
            </a:r>
            <a:r>
              <a:rPr dirty="0" sz="1400" spc="95">
                <a:latin typeface="Times New Roman"/>
                <a:cs typeface="Times New Roman"/>
              </a:rPr>
              <a:t>rec </a:t>
            </a:r>
            <a:r>
              <a:rPr dirty="0" sz="1400" spc="-5">
                <a:latin typeface="Times New Roman"/>
                <a:cs typeface="Times New Roman"/>
              </a:rPr>
              <a:t>cling of the scrap material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controlled history. This process remains the </a:t>
            </a:r>
            <a:r>
              <a:rPr dirty="0" sz="1400" spc="5">
                <a:latin typeface="Times New Roman"/>
                <a:cs typeface="Times New Roman"/>
              </a:rPr>
              <a:t>most </a:t>
            </a:r>
            <a:r>
              <a:rPr dirty="0" sz="1400" spc="-5">
                <a:latin typeface="Times New Roman"/>
                <a:cs typeface="Times New Roman"/>
              </a:rPr>
              <a:t>popular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it ensures  simplicity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low cost, dealing liowever only with the recycling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clean  uncontaminated single-type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waste.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3600"/>
              </a:lnSpc>
              <a:spcBef>
                <a:spcPts val="620"/>
              </a:spcBef>
              <a:buAutoNum type="arabicPeriod"/>
              <a:tabLst>
                <a:tab pos="22923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Mechanical recycling </a:t>
            </a:r>
            <a:r>
              <a:rPr dirty="0" sz="1400" spc="-5">
                <a:latin typeface="Times New Roman"/>
                <a:cs typeface="Times New Roman"/>
              </a:rPr>
              <a:t>(or secondary recycling).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tliis approach, the  polymer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separated </a:t>
            </a:r>
            <a:r>
              <a:rPr dirty="0" sz="1400">
                <a:latin typeface="Times New Roman"/>
                <a:cs typeface="Times New Roman"/>
              </a:rPr>
              <a:t>from its </a:t>
            </a:r>
            <a:r>
              <a:rPr dirty="0" sz="1400" spc="-5">
                <a:latin typeface="Times New Roman"/>
                <a:cs typeface="Times New Roman"/>
              </a:rPr>
              <a:t>associated contaminants and </a:t>
            </a:r>
            <a:r>
              <a:rPr dirty="0" sz="1400">
                <a:latin typeface="Times New Roman"/>
                <a:cs typeface="Times New Roman"/>
              </a:rPr>
              <a:t>i.t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readily  reprocessed into granules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conventional melt extrusion.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Mechanical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3563" y="452627"/>
            <a:ext cx="5184648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71168" y="426211"/>
            <a:ext cx="230822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205104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University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Al-Qadisiyah.  College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Engineering.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 spc="-5" b="1">
                <a:latin typeface="Times New Roman"/>
                <a:cs typeface="Times New Roman"/>
              </a:rPr>
              <a:t>Department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Materials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2527" y="426211"/>
            <a:ext cx="229235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78105" marR="5080" indent="-66040">
              <a:lnSpc>
                <a:spcPts val="1610"/>
              </a:lnSpc>
              <a:spcBef>
                <a:spcPts val="215"/>
              </a:spcBef>
            </a:pPr>
            <a:r>
              <a:rPr dirty="0" sz="1400" spc="-60" b="1">
                <a:latin typeface="Times New Roman"/>
                <a:cs typeface="Times New Roman"/>
              </a:rPr>
              <a:t>3</a:t>
            </a:r>
            <a:r>
              <a:rPr dirty="0" sz="1300" spc="-60">
                <a:latin typeface="Arial"/>
                <a:cs typeface="Arial"/>
              </a:rPr>
              <a:t>ملا </a:t>
            </a:r>
            <a:r>
              <a:rPr dirty="0" sz="1400" b="1">
                <a:latin typeface="Times New Roman"/>
                <a:cs typeface="Times New Roman"/>
              </a:rPr>
              <a:t>Year, </a:t>
            </a:r>
            <a:r>
              <a:rPr dirty="0" sz="1400" spc="-5" b="1">
                <a:latin typeface="Times New Roman"/>
                <a:cs typeface="Times New Roman"/>
              </a:rPr>
              <a:t>Plastic Engineering.  Ass. </a:t>
            </a:r>
            <a:r>
              <a:rPr dirty="0" sz="1400" b="1">
                <a:latin typeface="Times New Roman"/>
                <a:cs typeface="Times New Roman"/>
              </a:rPr>
              <a:t>Prof. </a:t>
            </a:r>
            <a:r>
              <a:rPr dirty="0" sz="1400" spc="-5" b="1">
                <a:latin typeface="Times New Roman"/>
                <a:cs typeface="Times New Roman"/>
              </a:rPr>
              <a:t>Dr. Nabel Kadum.  </a:t>
            </a:r>
            <a:r>
              <a:rPr dirty="0" sz="1400" b="1">
                <a:latin typeface="Times New Roman"/>
                <a:cs typeface="Times New Roman"/>
              </a:rPr>
              <a:t>Lecture: 1.0.</a:t>
            </a:r>
            <a:r>
              <a:rPr dirty="0" sz="1400" spc="3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(2017/2018)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7579" y="9941051"/>
            <a:ext cx="669036" cy="175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43736" y="1208887"/>
            <a:ext cx="5481320" cy="5241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1016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applications are also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importance. </a:t>
            </a:r>
            <a:r>
              <a:rPr dirty="0" sz="1400" spc="-10">
                <a:latin typeface="Times New Roman"/>
                <a:cs typeface="Times New Roman"/>
              </a:rPr>
              <a:t>Nylon </a:t>
            </a:r>
            <a:r>
              <a:rPr dirty="0" sz="1400" spc="-5">
                <a:latin typeface="Times New Roman"/>
                <a:cs typeface="Times New Roman"/>
              </a:rPr>
              <a:t>6,6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prepared </a:t>
            </a:r>
            <a:r>
              <a:rPr dirty="0" sz="1400">
                <a:latin typeface="Times New Roman"/>
                <a:cs typeface="Times New Roman"/>
              </a:rPr>
              <a:t>from the  </a:t>
            </a:r>
            <a:r>
              <a:rPr dirty="0" sz="1400" spc="-5">
                <a:latin typeface="Times New Roman"/>
                <a:cs typeface="Times New Roman"/>
              </a:rPr>
              <a:t>polymerization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adipic acid and hexamethylenediamine, </a:t>
            </a:r>
            <a:r>
              <a:rPr dirty="0" sz="1400" spc="-10">
                <a:latin typeface="Times New Roman"/>
                <a:cs typeface="Times New Roman"/>
              </a:rPr>
              <a:t>while </a:t>
            </a:r>
            <a:r>
              <a:rPr dirty="0" sz="1400" spc="-5">
                <a:latin typeface="Times New Roman"/>
                <a:cs typeface="Times New Roman"/>
              </a:rPr>
              <a:t>nylon </a:t>
            </a:r>
            <a:r>
              <a:rPr dirty="0" sz="1400">
                <a:latin typeface="Times New Roman"/>
                <a:cs typeface="Times New Roman"/>
              </a:rPr>
              <a:t>6 is  </a:t>
            </a:r>
            <a:r>
              <a:rPr dirty="0" sz="1400" spc="-5">
                <a:latin typeface="Times New Roman"/>
                <a:cs typeface="Times New Roman"/>
              </a:rPr>
              <a:t>prepared from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caprolactam.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 indent="469265">
              <a:lnSpc>
                <a:spcPct val="1436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Processing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recyclables </a:t>
            </a:r>
            <a:r>
              <a:rPr dirty="0" sz="1400">
                <a:latin typeface="Times New Roman"/>
                <a:cs typeface="Times New Roman"/>
              </a:rPr>
              <a:t>is necessary to </a:t>
            </a:r>
            <a:r>
              <a:rPr dirty="0" sz="1400" spc="-5">
                <a:latin typeface="Times New Roman"/>
                <a:cs typeface="Times New Roman"/>
              </a:rPr>
              <a:t>transform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collected  materials into </a:t>
            </a:r>
            <a:r>
              <a:rPr dirty="0" sz="1400">
                <a:latin typeface="Times New Roman"/>
                <a:cs typeface="Times New Roman"/>
              </a:rPr>
              <a:t>raw </a:t>
            </a:r>
            <a:r>
              <a:rPr dirty="0" sz="1400" spc="-5">
                <a:latin typeface="Times New Roman"/>
                <a:cs typeface="Times New Roman"/>
              </a:rPr>
              <a:t>materials for the manufacture </a:t>
            </a:r>
            <a:r>
              <a:rPr dirty="0" sz="1400">
                <a:latin typeface="Times New Roman"/>
                <a:cs typeface="Times New Roman"/>
              </a:rPr>
              <a:t>of new </a:t>
            </a:r>
            <a:r>
              <a:rPr dirty="0" sz="1400" spc="-5">
                <a:latin typeface="Times New Roman"/>
                <a:cs typeface="Times New Roman"/>
              </a:rPr>
              <a:t>products. </a:t>
            </a:r>
            <a:r>
              <a:rPr dirty="0" sz="1400" spc="-10">
                <a:latin typeface="Times New Roman"/>
                <a:cs typeface="Times New Roman"/>
              </a:rPr>
              <a:t>In  </a:t>
            </a:r>
            <a:r>
              <a:rPr dirty="0" sz="1400" spc="-5">
                <a:latin typeface="Times New Roman"/>
                <a:cs typeface="Times New Roman"/>
              </a:rPr>
              <a:t>general 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two categories for nylon recyclingchemical and thermal  recycling.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438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٠ </a:t>
            </a:r>
            <a:r>
              <a:rPr dirty="0" sz="1400" spc="-5">
                <a:latin typeface="Times New Roman"/>
                <a:cs typeface="Times New Roman"/>
              </a:rPr>
              <a:t>Cliemical recycling. Involves breaking down the molecular structure of  tlie pol </a:t>
            </a:r>
            <a:r>
              <a:rPr dirty="0" sz="1400" spc="-10">
                <a:latin typeface="Times New Roman"/>
                <a:cs typeface="Times New Roman"/>
              </a:rPr>
              <a:t>mer </a:t>
            </a:r>
            <a:r>
              <a:rPr dirty="0" sz="1400" spc="-5">
                <a:latin typeface="Times New Roman"/>
                <a:cs typeface="Times New Roman"/>
              </a:rPr>
              <a:t>using chemical reactions. The </a:t>
            </a:r>
            <a:r>
              <a:rPr dirty="0" sz="1400" spc="-25">
                <a:latin typeface="Times New Roman"/>
                <a:cs typeface="Times New Roman"/>
              </a:rPr>
              <a:t>pi‟oducts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tlie reaction then 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purified and used again to produce either the same </a:t>
            </a:r>
            <a:r>
              <a:rPr dirty="0" sz="1400">
                <a:latin typeface="Times New Roman"/>
                <a:cs typeface="Times New Roman"/>
              </a:rPr>
              <a:t>or a </a:t>
            </a:r>
            <a:r>
              <a:rPr dirty="0" sz="1400" spc="-10">
                <a:latin typeface="Times New Roman"/>
                <a:cs typeface="Times New Roman"/>
              </a:rPr>
              <a:t>related  </a:t>
            </a:r>
            <a:r>
              <a:rPr dirty="0" sz="1400" spc="-5">
                <a:latin typeface="Times New Roman"/>
                <a:cs typeface="Times New Roman"/>
              </a:rPr>
              <a:t>polymer.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Arial"/>
                <a:cs typeface="Arial"/>
              </a:rPr>
              <a:t>٠ </a:t>
            </a:r>
            <a:r>
              <a:rPr dirty="0" sz="1400" spc="-5">
                <a:latin typeface="Times New Roman"/>
                <a:cs typeface="Times New Roman"/>
              </a:rPr>
              <a:t>Thermal recycling. </a:t>
            </a:r>
            <a:r>
              <a:rPr dirty="0" sz="1400" spc="-10">
                <a:latin typeface="Times New Roman"/>
                <a:cs typeface="Times New Roman"/>
              </a:rPr>
              <a:t>Also </a:t>
            </a:r>
            <a:r>
              <a:rPr dirty="0" sz="1400" spc="-5">
                <a:latin typeface="Times New Roman"/>
                <a:cs typeface="Times New Roman"/>
              </a:rPr>
              <a:t>involves breaking down the chemical structure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polymer.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case, </a:t>
            </a:r>
            <a:r>
              <a:rPr dirty="0" sz="1400" spc="-5">
                <a:latin typeface="Times New Roman"/>
                <a:cs typeface="Times New Roman"/>
              </a:rPr>
              <a:t>instead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relying on cliemical reactions, the  primary veliicle for reaction is heat.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pyrolysis, for example, tlie polymer  </a:t>
            </a:r>
            <a:r>
              <a:rPr dirty="0" sz="1400">
                <a:latin typeface="Times New Roman"/>
                <a:cs typeface="Times New Roman"/>
              </a:rPr>
              <a:t>(or </a:t>
            </a:r>
            <a:r>
              <a:rPr dirty="0" sz="1400" spc="-5">
                <a:latin typeface="Times New Roman"/>
                <a:cs typeface="Times New Roman"/>
              </a:rPr>
              <a:t>mixture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polymers)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subjected to liigli lieat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absence of  sufficient oxygen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combustion. At tliese elevated </a:t>
            </a:r>
            <a:r>
              <a:rPr dirty="0" sz="1400">
                <a:latin typeface="Times New Roman"/>
                <a:cs typeface="Times New Roman"/>
              </a:rPr>
              <a:t>temperatures, </a:t>
            </a:r>
            <a:r>
              <a:rPr dirty="0" sz="1400" spc="-5">
                <a:latin typeface="Times New Roman"/>
                <a:cs typeface="Times New Roman"/>
              </a:rPr>
              <a:t>the  polymeric structure breaks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down.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94532" y="9936479"/>
            <a:ext cx="594360" cy="175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895469" y="500888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57369" y="676147"/>
            <a:ext cx="2184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371" y="500888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4069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41591" y="851407"/>
            <a:ext cx="1758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12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10.	(2</a:t>
            </a:r>
            <a:r>
              <a:rPr dirty="0" sz="1200" spc="-5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18/</a:t>
            </a:r>
            <a:r>
              <a:rPr dirty="0" sz="1200" spc="10" b="1">
                <a:latin typeface="Times New Roman"/>
                <a:cs typeface="Times New Roman"/>
              </a:rPr>
              <a:t>2</a:t>
            </a:r>
            <a:r>
              <a:rPr dirty="0" sz="1200" b="1">
                <a:latin typeface="Times New Roman"/>
                <a:cs typeface="Times New Roman"/>
              </a:rPr>
              <a:t>019)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30550" y="63372"/>
            <a:ext cx="866775" cy="866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46784" y="1031493"/>
            <a:ext cx="54813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recycling includes tlie sorting and separation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wastes, size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reduction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94532" y="9936479"/>
            <a:ext cx="594360" cy="175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01565" y="500888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3465" y="676147"/>
            <a:ext cx="2184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468" y="500888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4069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47687" y="851407"/>
            <a:ext cx="1758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12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10.	(2</a:t>
            </a:r>
            <a:r>
              <a:rPr dirty="0" sz="1200" spc="-5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18/</a:t>
            </a:r>
            <a:r>
              <a:rPr dirty="0" sz="1200" spc="10" b="1">
                <a:latin typeface="Times New Roman"/>
                <a:cs typeface="Times New Roman"/>
              </a:rPr>
              <a:t>2</a:t>
            </a:r>
            <a:r>
              <a:rPr dirty="0" sz="1200" b="1">
                <a:latin typeface="Times New Roman"/>
                <a:cs typeface="Times New Roman"/>
              </a:rPr>
              <a:t>019)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36900" y="63372"/>
            <a:ext cx="866775" cy="866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52880" y="1034541"/>
            <a:ext cx="5476875" cy="86423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984500" marR="274320" indent="4826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Arial"/>
                <a:cs typeface="Arial"/>
              </a:rPr>
              <a:t>'"و</a:t>
            </a:r>
            <a:r>
              <a:rPr dirty="0" sz="1400" b="1">
                <a:latin typeface="Times New Roman"/>
                <a:cs typeface="Times New Roman"/>
              </a:rPr>
              <a:t>Year, </a:t>
            </a:r>
            <a:r>
              <a:rPr dirty="0" sz="1400" spc="-5" b="1">
                <a:latin typeface="Times New Roman"/>
                <a:cs typeface="Times New Roman"/>
              </a:rPr>
              <a:t>Plastic Engineering.  Ass. </a:t>
            </a:r>
            <a:r>
              <a:rPr dirty="0" sz="1400" b="1">
                <a:latin typeface="Times New Roman"/>
                <a:cs typeface="Times New Roman"/>
              </a:rPr>
              <a:t>Prof. </a:t>
            </a:r>
            <a:r>
              <a:rPr dirty="0" sz="1400" spc="-5" b="1">
                <a:latin typeface="Times New Roman"/>
                <a:cs typeface="Times New Roman"/>
              </a:rPr>
              <a:t>Dr. Nabel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Kadum.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</a:pPr>
            <a:r>
              <a:rPr dirty="0" sz="1400" spc="-5">
                <a:latin typeface="Times New Roman"/>
                <a:cs typeface="Times New Roman"/>
              </a:rPr>
              <a:t>and melt filtration. The basic polymer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altered during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process. The  main disadvantage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type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recycling is the deterioratioir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product  properties in every cycle. This occurs because the molecular weiglit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recycled resin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reduced due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chain </a:t>
            </a:r>
            <a:r>
              <a:rPr dirty="0" sz="1400" spc="-5">
                <a:latin typeface="Times New Roman"/>
                <a:cs typeface="Times New Roman"/>
              </a:rPr>
              <a:t>scission reactions caused </a:t>
            </a:r>
            <a:r>
              <a:rPr dirty="0" sz="1400">
                <a:latin typeface="Times New Roman"/>
                <a:cs typeface="Times New Roman"/>
              </a:rPr>
              <a:t>by the  </a:t>
            </a:r>
            <a:r>
              <a:rPr dirty="0" sz="1400" spc="-5">
                <a:latin typeface="Times New Roman"/>
                <a:cs typeface="Times New Roman"/>
              </a:rPr>
              <a:t>presence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water and trace acidic, impurities. Strategies for maintaining the  polymer </a:t>
            </a:r>
            <a:r>
              <a:rPr dirty="0" sz="1400">
                <a:latin typeface="Times New Roman"/>
                <a:cs typeface="Times New Roman"/>
              </a:rPr>
              <a:t>average </a:t>
            </a:r>
            <a:r>
              <a:rPr dirty="0" sz="1400" spc="-5">
                <a:latin typeface="Times New Roman"/>
                <a:cs typeface="Times New Roman"/>
              </a:rPr>
              <a:t>molecirlar weight during reprocessing include intensive  drying, reprocessing with degassing vacrrrrm, </a:t>
            </a:r>
            <a:r>
              <a:rPr dirty="0" sz="1400">
                <a:latin typeface="Times New Roman"/>
                <a:cs typeface="Times New Roman"/>
              </a:rPr>
              <a:t>tlie </a:t>
            </a:r>
            <a:r>
              <a:rPr dirty="0" sz="1400" spc="-5">
                <a:latin typeface="Times New Roman"/>
                <a:cs typeface="Times New Roman"/>
              </a:rPr>
              <a:t>use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chain extender  compounds,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43600"/>
              </a:lnSpc>
              <a:spcBef>
                <a:spcPts val="800"/>
              </a:spcBef>
              <a:buAutoNum type="arabicPeriod" startAt="3"/>
              <a:tabLst>
                <a:tab pos="21082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Chemical </a:t>
            </a:r>
            <a:r>
              <a:rPr dirty="0" sz="1400" b="1">
                <a:latin typeface="Times New Roman"/>
                <a:cs typeface="Times New Roman"/>
              </a:rPr>
              <a:t>or </a:t>
            </a:r>
            <a:r>
              <a:rPr dirty="0" sz="1400" spc="-5" b="1">
                <a:latin typeface="Times New Roman"/>
                <a:cs typeface="Times New Roman"/>
              </a:rPr>
              <a:t>Feedstock </a:t>
            </a:r>
            <a:r>
              <a:rPr dirty="0" sz="1400" b="1">
                <a:latin typeface="Times New Roman"/>
                <a:cs typeface="Times New Roman"/>
              </a:rPr>
              <a:t>recycling </a:t>
            </a:r>
            <a:r>
              <a:rPr dirty="0" sz="1400" spc="-5">
                <a:latin typeface="Times New Roman"/>
                <a:cs typeface="Times New Roman"/>
              </a:rPr>
              <a:t>(tertiary recycling) has been defined 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process leading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total depolymerization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PET to the monomers, 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partial depolymerization to oligomers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other chemical substances.  The monomers corrld subseqrrently repolymerized to regenerate the original  polymer.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  <a:spcBef>
                <a:spcPts val="815"/>
              </a:spcBef>
              <a:buAutoNum type="arabicPeriod" startAt="3"/>
              <a:tabLst>
                <a:tab pos="25654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Energy recovery </a:t>
            </a:r>
            <a:r>
              <a:rPr dirty="0" sz="1400" spc="-5">
                <a:latin typeface="Times New Roman"/>
                <a:cs typeface="Times New Roman"/>
              </a:rPr>
              <a:t>(Quaternary recycling) refers to the </a:t>
            </a:r>
            <a:r>
              <a:rPr dirty="0" sz="1400">
                <a:latin typeface="Times New Roman"/>
                <a:cs typeface="Times New Roman"/>
              </a:rPr>
              <a:t>recovery of  </a:t>
            </a:r>
            <a:r>
              <a:rPr dirty="0" sz="1400" spc="-25">
                <a:latin typeface="Times New Roman"/>
                <a:cs typeface="Times New Roman"/>
              </a:rPr>
              <a:t>plastic‟s </a:t>
            </a:r>
            <a:r>
              <a:rPr dirty="0" sz="1400" spc="-5">
                <a:latin typeface="Times New Roman"/>
                <a:cs typeface="Times New Roman"/>
              </a:rPr>
              <a:t>energ </a:t>
            </a:r>
            <a:r>
              <a:rPr dirty="0" sz="1400">
                <a:latin typeface="Times New Roman"/>
                <a:cs typeface="Times New Roman"/>
              </a:rPr>
              <a:t>content. </a:t>
            </a:r>
            <a:r>
              <a:rPr dirty="0" sz="1400" spc="-5">
                <a:latin typeface="Times New Roman"/>
                <a:cs typeface="Times New Roman"/>
              </a:rPr>
              <a:t>Incineration aiming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35">
                <a:latin typeface="Times New Roman"/>
                <a:cs typeface="Times New Roman"/>
              </a:rPr>
              <a:t>recover </a:t>
            </a:r>
            <a:r>
              <a:rPr dirty="0" sz="1400" spc="2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energy </a:t>
            </a:r>
            <a:r>
              <a:rPr dirty="0" sz="1400" spc="-5">
                <a:latin typeface="Times New Roman"/>
                <a:cs typeface="Times New Roman"/>
              </a:rPr>
              <a:t>is  currently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most effective way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reduce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volume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organic materials.  Although polymers are actrrally high-yielding energy sources, this method 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been widely </a:t>
            </a:r>
            <a:r>
              <a:rPr dirty="0" sz="1400">
                <a:latin typeface="Times New Roman"/>
                <a:cs typeface="Times New Roman"/>
              </a:rPr>
              <a:t>accused as </a:t>
            </a:r>
            <a:r>
              <a:rPr dirty="0" sz="1400" spc="-5">
                <a:latin typeface="Times New Roman"/>
                <a:cs typeface="Times New Roman"/>
              </a:rPr>
              <a:t>ecologically unacceptable owing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health  risk from </a:t>
            </a:r>
            <a:r>
              <a:rPr dirty="0" sz="1400">
                <a:latin typeface="Times New Roman"/>
                <a:cs typeface="Times New Roman"/>
              </a:rPr>
              <a:t>air </a:t>
            </a:r>
            <a:r>
              <a:rPr dirty="0" sz="1400" spc="-5">
                <a:latin typeface="Times New Roman"/>
                <a:cs typeface="Times New Roman"/>
              </a:rPr>
              <a:t>born </a:t>
            </a:r>
            <a:r>
              <a:rPr dirty="0" sz="1400">
                <a:latin typeface="Times New Roman"/>
                <a:cs typeface="Times New Roman"/>
              </a:rPr>
              <a:t>toxic </a:t>
            </a:r>
            <a:r>
              <a:rPr dirty="0" sz="1400" spc="-5">
                <a:latin typeface="Times New Roman"/>
                <a:cs typeface="Times New Roman"/>
              </a:rPr>
              <a:t>substances </a:t>
            </a:r>
            <a:r>
              <a:rPr dirty="0" sz="1400">
                <a:latin typeface="Times New Roman"/>
                <a:cs typeface="Times New Roman"/>
              </a:rPr>
              <a:t>e.g. </a:t>
            </a:r>
            <a:r>
              <a:rPr dirty="0" sz="1400" spc="-5">
                <a:latin typeface="Times New Roman"/>
                <a:cs typeface="Times New Roman"/>
              </a:rPr>
              <a:t>dioxins (in the case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chlorine  containing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polymers).</a:t>
            </a:r>
            <a:endParaRPr sz="1400">
              <a:latin typeface="Times New Roman"/>
              <a:cs typeface="Times New Roman"/>
            </a:endParaRPr>
          </a:p>
          <a:p>
            <a:pPr algn="just" marL="12700" marR="9525" indent="469265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Tlie direct reuse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plastic material (i.e. PET) </a:t>
            </a:r>
            <a:r>
              <a:rPr dirty="0" sz="1400">
                <a:latin typeface="Times New Roman"/>
                <a:cs typeface="Times New Roman"/>
              </a:rPr>
              <a:t>could be </a:t>
            </a:r>
            <a:r>
              <a:rPr dirty="0" sz="1400" spc="-5">
                <a:latin typeface="Times New Roman"/>
                <a:cs typeface="Times New Roman"/>
              </a:rPr>
              <a:t>considered 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“zero </a:t>
            </a:r>
            <a:r>
              <a:rPr dirty="0" sz="1400">
                <a:latin typeface="Times New Roman"/>
                <a:cs typeface="Times New Roman"/>
              </a:rPr>
              <a:t>order” </a:t>
            </a:r>
            <a:r>
              <a:rPr dirty="0" sz="1400" spc="-10">
                <a:latin typeface="Times New Roman"/>
                <a:cs typeface="Times New Roman"/>
              </a:rPr>
              <a:t>rec </a:t>
            </a:r>
            <a:r>
              <a:rPr dirty="0" sz="1400">
                <a:latin typeface="Times New Roman"/>
                <a:cs typeface="Times New Roman"/>
              </a:rPr>
              <a:t>cling </a:t>
            </a:r>
            <a:r>
              <a:rPr dirty="0" sz="1400" spc="-5">
                <a:latin typeface="Times New Roman"/>
                <a:cs typeface="Times New Roman"/>
              </a:rPr>
              <a:t>teclinique.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lot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countries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common  </a:t>
            </a:r>
            <a:r>
              <a:rPr dirty="0" sz="1400" spc="-5">
                <a:latin typeface="Times New Roman"/>
                <a:cs typeface="Times New Roman"/>
              </a:rPr>
              <a:t>practice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PET-bottles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refilled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reused.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However,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should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done</a:t>
            </a:r>
            <a:endParaRPr sz="1400">
              <a:latin typeface="Times New Roman"/>
              <a:cs typeface="Times New Roman"/>
            </a:endParaRPr>
          </a:p>
          <a:p>
            <a:pPr algn="just" marL="12700" marR="11430">
              <a:lnSpc>
                <a:spcPct val="1435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great </a:t>
            </a:r>
            <a:r>
              <a:rPr dirty="0" sz="1400">
                <a:latin typeface="Times New Roman"/>
                <a:cs typeface="Times New Roman"/>
              </a:rPr>
              <a:t>care </a:t>
            </a:r>
            <a:r>
              <a:rPr dirty="0" sz="1400" spc="-5">
                <a:latin typeface="Times New Roman"/>
                <a:cs typeface="Times New Roman"/>
              </a:rPr>
              <a:t>since plastic bottles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more likely than glass to absorb  contaminants  that  </a:t>
            </a:r>
            <a:r>
              <a:rPr dirty="0" sz="1400" spc="-10">
                <a:latin typeface="Times New Roman"/>
                <a:cs typeface="Times New Roman"/>
              </a:rPr>
              <a:t>could  </a:t>
            </a:r>
            <a:r>
              <a:rPr dirty="0" sz="1400">
                <a:latin typeface="Times New Roman"/>
                <a:cs typeface="Times New Roman"/>
              </a:rPr>
              <a:t>be  </a:t>
            </a:r>
            <a:r>
              <a:rPr dirty="0" sz="1400" spc="-5">
                <a:latin typeface="Times New Roman"/>
                <a:cs typeface="Times New Roman"/>
              </a:rPr>
              <a:t>released  back  into  food  when 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bottle  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94532" y="9936479"/>
            <a:ext cx="594360" cy="175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01565" y="500888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3465" y="676147"/>
            <a:ext cx="2184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468" y="500888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4069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47687" y="851407"/>
            <a:ext cx="1758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12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10.	(2</a:t>
            </a:r>
            <a:r>
              <a:rPr dirty="0" sz="1200" spc="-5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18/</a:t>
            </a:r>
            <a:r>
              <a:rPr dirty="0" sz="1200" spc="10" b="1">
                <a:latin typeface="Times New Roman"/>
                <a:cs typeface="Times New Roman"/>
              </a:rPr>
              <a:t>2</a:t>
            </a:r>
            <a:r>
              <a:rPr dirty="0" sz="1200" b="1">
                <a:latin typeface="Times New Roman"/>
                <a:cs typeface="Times New Roman"/>
              </a:rPr>
              <a:t>019)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36900" y="63372"/>
            <a:ext cx="866775" cy="866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52880" y="1029969"/>
            <a:ext cx="54762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refilled.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Moreover,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refill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PET-bottle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with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high-alcoholic-degree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drink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3563" y="505967"/>
            <a:ext cx="2281428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71168" y="479551"/>
            <a:ext cx="230822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205104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University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Al-Qadisiyah.  College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Engineei’ing.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 spc="-5" b="1">
                <a:latin typeface="Times New Roman"/>
                <a:cs typeface="Times New Roman"/>
              </a:rPr>
              <a:t>Department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Materials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85388" y="9942576"/>
            <a:ext cx="592836" cy="175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34154" y="464311"/>
            <a:ext cx="2292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 b="1">
                <a:latin typeface="Times New Roman"/>
                <a:cs typeface="Times New Roman"/>
              </a:rPr>
              <a:t>3</a:t>
            </a:r>
            <a:r>
              <a:rPr dirty="0" sz="900" spc="-10" b="1">
                <a:latin typeface="Times New Roman"/>
                <a:cs typeface="Times New Roman"/>
              </a:rPr>
              <a:t>rd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82692" y="546607"/>
            <a:ext cx="1496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8535" algn="l"/>
              </a:tabLst>
            </a:pPr>
            <a:r>
              <a:rPr dirty="0" sz="1400" b="1">
                <a:latin typeface="Times New Roman"/>
                <a:cs typeface="Times New Roman"/>
              </a:rPr>
              <a:t>Year,	</a:t>
            </a:r>
            <a:r>
              <a:rPr dirty="0" sz="1400" spc="-5" b="1">
                <a:latin typeface="Times New Roman"/>
                <a:cs typeface="Times New Roman"/>
              </a:rPr>
              <a:t>Plastic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1963" y="750823"/>
            <a:ext cx="998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Engineering,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963" y="955293"/>
            <a:ext cx="2256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Ass. </a:t>
            </a:r>
            <a:r>
              <a:rPr dirty="0" sz="1400" b="1">
                <a:latin typeface="Times New Roman"/>
                <a:cs typeface="Times New Roman"/>
              </a:rPr>
              <a:t>Prof. </a:t>
            </a:r>
            <a:r>
              <a:rPr dirty="0" sz="1400" spc="-5" b="1">
                <a:latin typeface="Times New Roman"/>
                <a:cs typeface="Times New Roman"/>
              </a:rPr>
              <a:t>Dr. Nabel</a:t>
            </a:r>
            <a:r>
              <a:rPr dirty="0" sz="1400" spc="3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Kadum.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9832" y="1159509"/>
            <a:ext cx="5102225" cy="975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0">
              <a:lnSpc>
                <a:spcPct val="100000"/>
              </a:lnSpc>
              <a:spcBef>
                <a:spcPts val="100"/>
              </a:spcBef>
              <a:tabLst>
                <a:tab pos="4152265" algn="l"/>
              </a:tabLst>
            </a:pPr>
            <a:r>
              <a:rPr dirty="0" sz="1400" b="1">
                <a:latin typeface="Times New Roman"/>
                <a:cs typeface="Times New Roman"/>
              </a:rPr>
              <a:t>Lecture: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10.	(2017/2018)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975"/>
              </a:spcBef>
            </a:pPr>
            <a:r>
              <a:rPr dirty="0" sz="1400">
                <a:latin typeface="Times New Roman"/>
                <a:cs typeface="Times New Roman"/>
              </a:rPr>
              <a:t>may lead </a:t>
            </a:r>
            <a:r>
              <a:rPr dirty="0" sz="1400" spc="-5">
                <a:latin typeface="Times New Roman"/>
                <a:cs typeface="Times New Roman"/>
              </a:rPr>
              <a:t>to degradation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macromolecular chains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unexpected  results.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9832" y="5038470"/>
            <a:ext cx="5469890" cy="38931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605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Polymer Recycling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Techniques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ct val="143800"/>
              </a:lnSpc>
              <a:tabLst>
                <a:tab pos="1477010" algn="l"/>
                <a:tab pos="2240280" algn="l"/>
                <a:tab pos="3358515" algn="l"/>
                <a:tab pos="4004310" algn="l"/>
                <a:tab pos="467868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objective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plastic management policy,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accordance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 principles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sustainable development (development that meets the needs of  present generation </a:t>
            </a:r>
            <a:r>
              <a:rPr dirty="0" sz="1400" spc="-10">
                <a:latin typeface="Times New Roman"/>
                <a:cs typeface="Times New Roman"/>
              </a:rPr>
              <a:t>without </a:t>
            </a:r>
            <a:r>
              <a:rPr dirty="0" sz="1400" spc="-5">
                <a:latin typeface="Times New Roman"/>
                <a:cs typeface="Times New Roman"/>
              </a:rPr>
              <a:t>compromising the ability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future generations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meet their needs), should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not only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reuse of polymeric materials  but also the production </a:t>
            </a:r>
            <a:r>
              <a:rPr dirty="0" sz="1400">
                <a:latin typeface="Times New Roman"/>
                <a:cs typeface="Times New Roman"/>
              </a:rPr>
              <a:t>of raw </a:t>
            </a:r>
            <a:r>
              <a:rPr dirty="0" sz="1400" spc="-5">
                <a:latin typeface="Times New Roman"/>
                <a:cs typeface="Times New Roman"/>
              </a:rPr>
              <a:t>materials (monomers),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which they  corld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reproduced,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other secondary valuable products, which </a:t>
            </a:r>
            <a:r>
              <a:rPr dirty="0" sz="1400" spc="-10">
                <a:latin typeface="Times New Roman"/>
                <a:cs typeface="Times New Roman"/>
              </a:rPr>
              <a:t>could </a:t>
            </a:r>
            <a:r>
              <a:rPr dirty="0" sz="1400">
                <a:latin typeface="Times New Roman"/>
                <a:cs typeface="Times New Roman"/>
              </a:rPr>
              <a:t>be  </a:t>
            </a:r>
            <a:r>
              <a:rPr dirty="0" sz="1400" spc="-5">
                <a:latin typeface="Times New Roman"/>
                <a:cs typeface="Times New Roman"/>
              </a:rPr>
              <a:t>useful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feedstock 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variety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downstream industrial processes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transportation fuel.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sense, among the techniques proposed for  recycling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waste polymers tlie most challenging method is chemical </a:t>
            </a:r>
            <a:r>
              <a:rPr dirty="0" sz="1400">
                <a:latin typeface="Times New Roman"/>
                <a:cs typeface="Times New Roman"/>
              </a:rPr>
              <a:t>or  </a:t>
            </a:r>
            <a:r>
              <a:rPr dirty="0" sz="1400" spc="-5">
                <a:latin typeface="Times New Roman"/>
                <a:cs typeface="Times New Roman"/>
              </a:rPr>
              <a:t>feedstock recycling and various teclmologies have been successfully 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tr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ted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ue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p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13403" y="2334767"/>
            <a:ext cx="481329" cy="361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29347" y="2697479"/>
            <a:ext cx="5449570" cy="2369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3563" y="452627"/>
            <a:ext cx="5184648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71168" y="426211"/>
            <a:ext cx="230822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205104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University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Al-Qadisiyah.  College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Engineering.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 spc="-5" b="1">
                <a:latin typeface="Times New Roman"/>
                <a:cs typeface="Times New Roman"/>
              </a:rPr>
              <a:t>Department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Materials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2527" y="426211"/>
            <a:ext cx="229235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78105" marR="5080" indent="-66040">
              <a:lnSpc>
                <a:spcPts val="1610"/>
              </a:lnSpc>
              <a:spcBef>
                <a:spcPts val="215"/>
              </a:spcBef>
            </a:pPr>
            <a:r>
              <a:rPr dirty="0" sz="1400" spc="-60" b="1">
                <a:latin typeface="Times New Roman"/>
                <a:cs typeface="Times New Roman"/>
              </a:rPr>
              <a:t>3</a:t>
            </a:r>
            <a:r>
              <a:rPr dirty="0" sz="1300" spc="-60">
                <a:latin typeface="Arial"/>
                <a:cs typeface="Arial"/>
              </a:rPr>
              <a:t>ملا </a:t>
            </a:r>
            <a:r>
              <a:rPr dirty="0" sz="1400" b="1">
                <a:latin typeface="Times New Roman"/>
                <a:cs typeface="Times New Roman"/>
              </a:rPr>
              <a:t>Year, </a:t>
            </a:r>
            <a:r>
              <a:rPr dirty="0" sz="1400" spc="-5" b="1">
                <a:latin typeface="Times New Roman"/>
                <a:cs typeface="Times New Roman"/>
              </a:rPr>
              <a:t>Plastic Engineering.  Ass. </a:t>
            </a:r>
            <a:r>
              <a:rPr dirty="0" sz="1400" b="1">
                <a:latin typeface="Times New Roman"/>
                <a:cs typeface="Times New Roman"/>
              </a:rPr>
              <a:t>Prof. </a:t>
            </a:r>
            <a:r>
              <a:rPr dirty="0" sz="1400" spc="-5" b="1">
                <a:latin typeface="Times New Roman"/>
                <a:cs typeface="Times New Roman"/>
              </a:rPr>
              <a:t>Dr. Nabel Kadum.  </a:t>
            </a:r>
            <a:r>
              <a:rPr dirty="0" sz="1400" b="1">
                <a:latin typeface="Times New Roman"/>
                <a:cs typeface="Times New Roman"/>
              </a:rPr>
              <a:t>Lecture: 1.0.</a:t>
            </a:r>
            <a:r>
              <a:rPr dirty="0" sz="1400" spc="3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(2017/2018)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7579" y="9941051"/>
            <a:ext cx="592836" cy="175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43736" y="1214983"/>
            <a:ext cx="5478780" cy="461962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5" b="1">
                <a:latin typeface="Times New Roman"/>
                <a:cs typeface="Times New Roman"/>
              </a:rPr>
              <a:t>Chemical recycling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poly(ethylene terephthalate)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PET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2410"/>
              </a:lnSpc>
              <a:spcBef>
                <a:spcPts val="180"/>
              </a:spcBef>
              <a:tabLst>
                <a:tab pos="810260" algn="l"/>
                <a:tab pos="1297305" algn="l"/>
                <a:tab pos="1604645" algn="l"/>
                <a:tab pos="2160905" algn="l"/>
                <a:tab pos="3223260" algn="l"/>
                <a:tab pos="3977004" algn="l"/>
                <a:tab pos="5099050" algn="l"/>
              </a:tabLst>
            </a:pPr>
            <a:r>
              <a:rPr dirty="0" sz="1400" spc="-5">
                <a:latin typeface="Times New Roman"/>
                <a:cs typeface="Times New Roman"/>
              </a:rPr>
              <a:t>PET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polyester with functional ester groups that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cleaved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some  </a:t>
            </a:r>
            <a:r>
              <a:rPr dirty="0" sz="1400">
                <a:latin typeface="Times New Roman"/>
                <a:cs typeface="Times New Roman"/>
              </a:rPr>
              <a:t>rea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ater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20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dr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20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ol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20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ac</a:t>
            </a:r>
            <a:r>
              <a:rPr dirty="0" sz="1400" spc="-10">
                <a:latin typeface="Times New Roman"/>
                <a:cs typeface="Times New Roman"/>
              </a:rPr>
              <a:t>id</a:t>
            </a:r>
            <a:r>
              <a:rPr dirty="0" sz="140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 marR="8255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(acidolysis), glycols (glycolysis), and </a:t>
            </a:r>
            <a:r>
              <a:rPr dirty="0" sz="1400">
                <a:latin typeface="Times New Roman"/>
                <a:cs typeface="Times New Roman"/>
              </a:rPr>
              <a:t>amines </a:t>
            </a:r>
            <a:r>
              <a:rPr dirty="0" sz="1400" spc="-5">
                <a:latin typeface="Times New Roman"/>
                <a:cs typeface="Times New Roman"/>
              </a:rPr>
              <a:t>(aminolysis). Thus, </a:t>
            </a:r>
            <a:r>
              <a:rPr dirty="0" sz="1400" spc="-10">
                <a:latin typeface="Times New Roman"/>
                <a:cs typeface="Times New Roman"/>
              </a:rPr>
              <a:t>chemical  </a:t>
            </a:r>
            <a:r>
              <a:rPr dirty="0" sz="1400" spc="-5">
                <a:latin typeface="Times New Roman"/>
                <a:cs typeface="Times New Roman"/>
              </a:rPr>
              <a:t>recycling processes for PET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divided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35"/>
              </a:spcBef>
              <a:buAutoNum type="romanLcParenBoth"/>
              <a:tabLst>
                <a:tab pos="299720" algn="l"/>
              </a:tabLst>
            </a:pPr>
            <a:r>
              <a:rPr dirty="0" sz="1400" spc="-5">
                <a:latin typeface="Times New Roman"/>
                <a:cs typeface="Times New Roman"/>
              </a:rPr>
              <a:t>Hydrolysis,</a:t>
            </a:r>
            <a:endParaRPr sz="140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spcBef>
                <a:spcPts val="735"/>
              </a:spcBef>
              <a:buAutoNum type="romanLcParenBoth"/>
              <a:tabLst>
                <a:tab pos="346710" algn="l"/>
              </a:tabLst>
            </a:pPr>
            <a:r>
              <a:rPr dirty="0" sz="1400" spc="-5">
                <a:latin typeface="Times New Roman"/>
                <a:cs typeface="Times New Roman"/>
              </a:rPr>
              <a:t>Glycolysis,</a:t>
            </a:r>
            <a:endParaRPr sz="1400">
              <a:latin typeface="Times New Roman"/>
              <a:cs typeface="Times New Roman"/>
            </a:endParaRPr>
          </a:p>
          <a:p>
            <a:pPr marL="391795" indent="-379095">
              <a:lnSpc>
                <a:spcPct val="100000"/>
              </a:lnSpc>
              <a:spcBef>
                <a:spcPts val="745"/>
              </a:spcBef>
              <a:buAutoNum type="romanLcParenBoth"/>
              <a:tabLst>
                <a:tab pos="392430" algn="l"/>
              </a:tabLst>
            </a:pPr>
            <a:r>
              <a:rPr dirty="0" sz="1400" spc="-5">
                <a:latin typeface="Times New Roman"/>
                <a:cs typeface="Times New Roman"/>
              </a:rPr>
              <a:t>Methanolysis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ct val="143600"/>
              </a:lnSpc>
              <a:buAutoNum type="romanLcParenBoth"/>
              <a:tabLst>
                <a:tab pos="392430" algn="l"/>
              </a:tabLst>
            </a:pPr>
            <a:r>
              <a:rPr dirty="0" sz="1400" spc="-5">
                <a:latin typeface="Times New Roman"/>
                <a:cs typeface="Times New Roman"/>
              </a:rPr>
              <a:t>other processes (Scheme </a:t>
            </a:r>
            <a:r>
              <a:rPr dirty="0" sz="1400">
                <a:latin typeface="Times New Roman"/>
                <a:cs typeface="Times New Roman"/>
              </a:rPr>
              <a:t>2). </a:t>
            </a:r>
            <a:r>
              <a:rPr dirty="0" sz="1400" spc="-5">
                <a:latin typeface="Times New Roman"/>
                <a:cs typeface="Times New Roman"/>
              </a:rPr>
              <a:t>According to the reagent used different  products 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obtained.</a:t>
            </a:r>
            <a:endParaRPr sz="1400">
              <a:latin typeface="Times New Roman"/>
              <a:cs typeface="Times New Roman"/>
            </a:endParaRPr>
          </a:p>
          <a:p>
            <a:pPr marL="12700" marR="5080" indent="469265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The different process options for chemical recycling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PET waste  </a:t>
            </a:r>
            <a:r>
              <a:rPr dirty="0" sz="1400">
                <a:latin typeface="Times New Roman"/>
                <a:cs typeface="Times New Roman"/>
              </a:rPr>
              <a:t>may be </a:t>
            </a:r>
            <a:r>
              <a:rPr dirty="0" sz="1400" spc="-5">
                <a:latin typeface="Times New Roman"/>
                <a:cs typeface="Times New Roman"/>
              </a:rPr>
              <a:t>categorized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(i) </a:t>
            </a:r>
            <a:r>
              <a:rPr dirty="0" sz="1400" spc="-5">
                <a:latin typeface="Times New Roman"/>
                <a:cs typeface="Times New Roman"/>
              </a:rPr>
              <a:t>regeneration of base monomers (methanolysis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dimethyl terephthalate  (DMT) and hydrolysis for producing pure Terephthalic acid (TPA)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ethylene glycol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(EG))؛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3736" y="5807430"/>
            <a:ext cx="293370" cy="125412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(i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i)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(iv)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(v)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7441" y="5807430"/>
            <a:ext cx="5141595" cy="1254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0960" marR="1373505" indent="-48895">
              <a:lnSpc>
                <a:spcPct val="1443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conversion into oligomers (glycolysis or solvolysis)؛  </a:t>
            </a:r>
            <a:r>
              <a:rPr dirty="0" sz="1400">
                <a:latin typeface="Times New Roman"/>
                <a:cs typeface="Times New Roman"/>
              </a:rPr>
              <a:t>use of </a:t>
            </a:r>
            <a:r>
              <a:rPr dirty="0" sz="1400" spc="-5">
                <a:latin typeface="Times New Roman"/>
                <a:cs typeface="Times New Roman"/>
              </a:rPr>
              <a:t>glycolyzed waste for value-added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products؛</a:t>
            </a:r>
            <a:endParaRPr sz="1400">
              <a:latin typeface="Times New Roman"/>
              <a:cs typeface="Times New Roman"/>
            </a:endParaRPr>
          </a:p>
          <a:p>
            <a:pPr marL="6096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conversion into speciality chemicals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aminolysis or ammonolysis؛  conversion into speciality intermediates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use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plastics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3736" y="7128128"/>
            <a:ext cx="664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coatings.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0110" y="9348927"/>
            <a:ext cx="27711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Chemical recycling techniques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19530" y="7540751"/>
            <a:ext cx="4928870" cy="18364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3563" y="452627"/>
            <a:ext cx="5184648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71168" y="426211"/>
            <a:ext cx="230822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205104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University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Al-Qadisiyah.  College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Engineering.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 spc="-5" b="1">
                <a:latin typeface="Times New Roman"/>
                <a:cs typeface="Times New Roman"/>
              </a:rPr>
              <a:t>Department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Materials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2527" y="426211"/>
            <a:ext cx="229235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78105" marR="5080" indent="-66040">
              <a:lnSpc>
                <a:spcPts val="1610"/>
              </a:lnSpc>
              <a:spcBef>
                <a:spcPts val="215"/>
              </a:spcBef>
            </a:pPr>
            <a:r>
              <a:rPr dirty="0" sz="1400" spc="-60" b="1">
                <a:latin typeface="Times New Roman"/>
                <a:cs typeface="Times New Roman"/>
              </a:rPr>
              <a:t>3</a:t>
            </a:r>
            <a:r>
              <a:rPr dirty="0" sz="1300" spc="-60">
                <a:latin typeface="Arial"/>
                <a:cs typeface="Arial"/>
              </a:rPr>
              <a:t>ملا </a:t>
            </a:r>
            <a:r>
              <a:rPr dirty="0" sz="1400" b="1">
                <a:latin typeface="Times New Roman"/>
                <a:cs typeface="Times New Roman"/>
              </a:rPr>
              <a:t>Year, </a:t>
            </a:r>
            <a:r>
              <a:rPr dirty="0" sz="1400" spc="-5" b="1">
                <a:latin typeface="Times New Roman"/>
                <a:cs typeface="Times New Roman"/>
              </a:rPr>
              <a:t>Plastic Engineering.  Ass. </a:t>
            </a:r>
            <a:r>
              <a:rPr dirty="0" sz="1400" b="1">
                <a:latin typeface="Times New Roman"/>
                <a:cs typeface="Times New Roman"/>
              </a:rPr>
              <a:t>Prof. </a:t>
            </a:r>
            <a:r>
              <a:rPr dirty="0" sz="1400" spc="-5" b="1">
                <a:latin typeface="Times New Roman"/>
                <a:cs typeface="Times New Roman"/>
              </a:rPr>
              <a:t>Dr. Nabel Kadum.  </a:t>
            </a:r>
            <a:r>
              <a:rPr dirty="0" sz="1400" b="1">
                <a:latin typeface="Times New Roman"/>
                <a:cs typeface="Times New Roman"/>
              </a:rPr>
              <a:t>Lecture: 1.0.</a:t>
            </a:r>
            <a:r>
              <a:rPr dirty="0" sz="1400" spc="3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(2017/2018)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7579" y="9941051"/>
            <a:ext cx="592836" cy="175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43736" y="1214983"/>
            <a:ext cx="5483860" cy="768794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5" b="1">
                <a:latin typeface="Times New Roman"/>
                <a:cs typeface="Times New Roman"/>
              </a:rPr>
              <a:t>Chemical recycling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5" b="1">
                <a:latin typeface="Times New Roman"/>
                <a:cs typeface="Times New Roman"/>
              </a:rPr>
              <a:t> polystyrene</a:t>
            </a:r>
            <a:endParaRPr sz="1400">
              <a:latin typeface="Times New Roman"/>
              <a:cs typeface="Times New Roman"/>
            </a:endParaRPr>
          </a:p>
          <a:p>
            <a:pPr algn="just" marL="12700" marR="10160" indent="469265">
              <a:lnSpc>
                <a:spcPts val="241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Polystyrene (PS) is widely used in the manufacture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many products  due to its favorable properties such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good strength, light weight,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durability </a:t>
            </a:r>
            <a:r>
              <a:rPr dirty="0" sz="1400">
                <a:latin typeface="Times New Roman"/>
                <a:cs typeface="Times New Roman"/>
              </a:rPr>
              <a:t>and is </a:t>
            </a:r>
            <a:r>
              <a:rPr dirty="0" sz="1400" spc="-5">
                <a:latin typeface="Times New Roman"/>
                <a:cs typeface="Times New Roman"/>
              </a:rPr>
              <a:t>tlie material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choice for packaging various electronics  and other fragile </a:t>
            </a:r>
            <a:r>
              <a:rPr dirty="0" sz="1400" spc="-10">
                <a:latin typeface="Times New Roman"/>
                <a:cs typeface="Times New Roman"/>
              </a:rPr>
              <a:t>items. </a:t>
            </a:r>
            <a:r>
              <a:rPr dirty="0" sz="1400">
                <a:latin typeface="Times New Roman"/>
                <a:cs typeface="Times New Roman"/>
              </a:rPr>
              <a:t>In general accounts for </a:t>
            </a:r>
            <a:r>
              <a:rPr dirty="0" sz="1400" spc="-5">
                <a:latin typeface="Times New Roman"/>
                <a:cs typeface="Times New Roman"/>
              </a:rPr>
              <a:t>about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300" spc="-5">
                <a:latin typeface="Arial"/>
                <a:cs typeface="Arial"/>
              </a:rPr>
              <a:t>٠/</a:t>
            </a:r>
            <a:r>
              <a:rPr dirty="0" sz="1400" spc="-5">
                <a:latin typeface="Times New Roman"/>
                <a:cs typeface="Times New Roman"/>
              </a:rPr>
              <a:t>o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plastic </a:t>
            </a:r>
            <a:r>
              <a:rPr dirty="0" sz="1400" spc="-10">
                <a:latin typeface="Times New Roman"/>
                <a:cs typeface="Times New Roman"/>
              </a:rPr>
              <a:t>waste </a:t>
            </a:r>
            <a:r>
              <a:rPr dirty="0" sz="1400" spc="-5">
                <a:latin typeface="Times New Roman"/>
                <a:cs typeface="Times New Roman"/>
              </a:rPr>
              <a:t>in municipal solid waste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past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several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years,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received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much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public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media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attention.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Polystyrene has been described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various environmental groups </a:t>
            </a:r>
            <a:r>
              <a:rPr dirty="0" sz="1400" spc="-10">
                <a:latin typeface="Times New Roman"/>
                <a:cs typeface="Times New Roman"/>
              </a:rPr>
              <a:t>as being  </a:t>
            </a:r>
            <a:r>
              <a:rPr dirty="0" sz="1400" spc="-5">
                <a:latin typeface="Times New Roman"/>
                <a:cs typeface="Times New Roman"/>
              </a:rPr>
              <a:t>nondegradable, nonrecyclable, toxic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burned, landfillchoking, </a:t>
            </a:r>
            <a:r>
              <a:rPr dirty="0" sz="1400" spc="5">
                <a:latin typeface="Times New Roman"/>
                <a:cs typeface="Times New Roman"/>
              </a:rPr>
              <a:t>ozone- 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depleting, wildlife-killing, and even carcinogenic. These misconceptions  regarding   </a:t>
            </a:r>
            <a:r>
              <a:rPr dirty="0" sz="1400">
                <a:latin typeface="Times New Roman"/>
                <a:cs typeface="Times New Roman"/>
              </a:rPr>
              <a:t>PS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resulted   in   boycotts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bans   in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various  localities.</a:t>
            </a:r>
            <a:endParaRPr sz="14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spcBef>
                <a:spcPts val="730"/>
              </a:spcBef>
            </a:pPr>
            <a:r>
              <a:rPr dirty="0" sz="1400" spc="6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ctuall comprises less than </a:t>
            </a:r>
            <a:r>
              <a:rPr dirty="0" sz="1400" spc="-20">
                <a:latin typeface="Times New Roman"/>
                <a:cs typeface="Times New Roman"/>
              </a:rPr>
              <a:t>. </a:t>
            </a:r>
            <a:r>
              <a:rPr dirty="0" sz="1300">
                <a:latin typeface="Arial"/>
                <a:cs typeface="Arial"/>
              </a:rPr>
              <a:t>٥/</a:t>
            </a:r>
            <a:r>
              <a:rPr dirty="0" sz="1400">
                <a:latin typeface="Times New Roman"/>
                <a:cs typeface="Times New Roman"/>
              </a:rPr>
              <a:t>o of the </a:t>
            </a:r>
            <a:r>
              <a:rPr dirty="0" sz="1400" spc="-5">
                <a:latin typeface="Times New Roman"/>
                <a:cs typeface="Times New Roman"/>
              </a:rPr>
              <a:t>solid </a:t>
            </a:r>
            <a:r>
              <a:rPr dirty="0" sz="1400" spc="-10">
                <a:latin typeface="Times New Roman"/>
                <a:cs typeface="Times New Roman"/>
              </a:rPr>
              <a:t>waste </a:t>
            </a:r>
            <a:r>
              <a:rPr dirty="0" sz="1400" spc="-5">
                <a:latin typeface="Times New Roman"/>
                <a:cs typeface="Times New Roman"/>
              </a:rPr>
              <a:t>going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landfills.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 indent="469265">
              <a:lnSpc>
                <a:spcPct val="1438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Polystyrene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in solid and expanded </a:t>
            </a:r>
            <a:r>
              <a:rPr dirty="0" sz="1400" spc="-10">
                <a:latin typeface="Times New Roman"/>
                <a:cs typeface="Times New Roman"/>
              </a:rPr>
              <a:t>forms </a:t>
            </a:r>
            <a:r>
              <a:rPr dirty="0" sz="1400" spc="-5">
                <a:latin typeface="Times New Roman"/>
                <a:cs typeface="Times New Roman"/>
              </a:rPr>
              <a:t>both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which can 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recycled. Solid </a:t>
            </a:r>
            <a:r>
              <a:rPr dirty="0" sz="1400" spc="-10">
                <a:latin typeface="Times New Roman"/>
                <a:cs typeface="Times New Roman"/>
              </a:rPr>
              <a:t>PS </a:t>
            </a:r>
            <a:r>
              <a:rPr dirty="0" sz="1400" spc="-5">
                <a:latin typeface="Times New Roman"/>
                <a:cs typeface="Times New Roman"/>
              </a:rPr>
              <a:t>components such </a:t>
            </a:r>
            <a:r>
              <a:rPr dirty="0" sz="1400">
                <a:latin typeface="Times New Roman"/>
                <a:cs typeface="Times New Roman"/>
              </a:rPr>
              <a:t>as coffee </a:t>
            </a:r>
            <a:r>
              <a:rPr dirty="0" sz="1400" spc="-5">
                <a:latin typeface="Times New Roman"/>
                <a:cs typeface="Times New Roman"/>
              </a:rPr>
              <a:t>cups, trays, </a:t>
            </a:r>
            <a:r>
              <a:rPr dirty="0" sz="1400">
                <a:latin typeface="Times New Roman"/>
                <a:cs typeface="Times New Roman"/>
              </a:rPr>
              <a:t>etc. can be  </a:t>
            </a:r>
            <a:r>
              <a:rPr dirty="0" sz="1400" spc="-5">
                <a:latin typeface="Times New Roman"/>
                <a:cs typeface="Times New Roman"/>
              </a:rPr>
              <a:t>recycled back into alternative applications such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videocassette </a:t>
            </a:r>
            <a:r>
              <a:rPr dirty="0" sz="1400">
                <a:latin typeface="Times New Roman"/>
                <a:cs typeface="Times New Roman"/>
              </a:rPr>
              <a:t>cases,  </a:t>
            </a:r>
            <a:r>
              <a:rPr dirty="0" sz="1400" spc="-5">
                <a:latin typeface="Times New Roman"/>
                <a:cs typeface="Times New Roman"/>
              </a:rPr>
              <a:t>office equipments, etc. Expanded </a:t>
            </a:r>
            <a:r>
              <a:rPr dirty="0" sz="1400">
                <a:latin typeface="Times New Roman"/>
                <a:cs typeface="Times New Roman"/>
              </a:rPr>
              <a:t>PS </a:t>
            </a:r>
            <a:r>
              <a:rPr dirty="0" sz="1400" spc="-5">
                <a:latin typeface="Times New Roman"/>
                <a:cs typeface="Times New Roman"/>
              </a:rPr>
              <a:t>(EPS) </a:t>
            </a:r>
            <a:r>
              <a:rPr dirty="0" sz="1400">
                <a:latin typeface="Times New Roman"/>
                <a:cs typeface="Times New Roman"/>
              </a:rPr>
              <a:t>foam waste </a:t>
            </a:r>
            <a:r>
              <a:rPr dirty="0" sz="1400" spc="-5">
                <a:latin typeface="Times New Roman"/>
                <a:cs typeface="Times New Roman"/>
              </a:rPr>
              <a:t>loses its foam  characteristics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part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recovery process. </a:t>
            </a:r>
            <a:r>
              <a:rPr dirty="0" sz="1400" spc="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recovered material can 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re-gassed but the product becomes more expensive than virgin material.  Instead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used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solid form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standard molding applications. </a:t>
            </a:r>
            <a:r>
              <a:rPr dirty="0" sz="1400" spc="-10">
                <a:latin typeface="Times New Roman"/>
                <a:cs typeface="Times New Roman"/>
              </a:rPr>
              <a:t>Both  </a:t>
            </a:r>
            <a:r>
              <a:rPr dirty="0" sz="1400" spc="-5">
                <a:latin typeface="Times New Roman"/>
                <a:cs typeface="Times New Roman"/>
              </a:rPr>
              <a:t>expanded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solid </a:t>
            </a:r>
            <a:r>
              <a:rPr dirty="0" sz="1400">
                <a:latin typeface="Times New Roman"/>
                <a:cs typeface="Times New Roman"/>
              </a:rPr>
              <a:t>PS </a:t>
            </a:r>
            <a:r>
              <a:rPr dirty="0" sz="1400" spc="-5">
                <a:latin typeface="Times New Roman"/>
                <a:cs typeface="Times New Roman"/>
              </a:rPr>
              <a:t>wastes have been successfully recycled in </a:t>
            </a:r>
            <a:r>
              <a:rPr dirty="0" sz="1400" spc="-10">
                <a:latin typeface="Times New Roman"/>
                <a:cs typeface="Times New Roman"/>
              </a:rPr>
              <a:t>extmded  </a:t>
            </a:r>
            <a:r>
              <a:rPr dirty="0" sz="1400" spc="-5">
                <a:latin typeface="Times New Roman"/>
                <a:cs typeface="Times New Roman"/>
              </a:rPr>
              <a:t>plastic timber-lumber. </a:t>
            </a:r>
            <a:r>
              <a:rPr dirty="0" sz="1400" spc="100">
                <a:latin typeface="Times New Roman"/>
                <a:cs typeface="Times New Roman"/>
              </a:rPr>
              <a:t>Rec </a:t>
            </a:r>
            <a:r>
              <a:rPr dirty="0" sz="1400">
                <a:latin typeface="Times New Roman"/>
                <a:cs typeface="Times New Roman"/>
              </a:rPr>
              <a:t>cled </a:t>
            </a:r>
            <a:r>
              <a:rPr dirty="0" sz="1400" spc="-5">
                <a:latin typeface="Times New Roman"/>
                <a:cs typeface="Times New Roman"/>
              </a:rPr>
              <a:t>is used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25">
                <a:latin typeface="Times New Roman"/>
                <a:cs typeface="Times New Roman"/>
              </a:rPr>
              <a:t>pr‟oduce </a:t>
            </a:r>
            <a:r>
              <a:rPr dirty="0" sz="1400" spc="-5">
                <a:latin typeface="Times New Roman"/>
                <a:cs typeface="Times New Roman"/>
              </a:rPr>
              <a:t>plant pots and desk  items sucli </a:t>
            </a:r>
            <a:r>
              <a:rPr dirty="0" sz="1400">
                <a:latin typeface="Times New Roman"/>
                <a:cs typeface="Times New Roman"/>
              </a:rPr>
              <a:t>as pen, </a:t>
            </a:r>
            <a:r>
              <a:rPr dirty="0" sz="1400" spc="-5">
                <a:latin typeface="Times New Roman"/>
                <a:cs typeface="Times New Roman"/>
              </a:rPr>
              <a:t>pencils, etc. </a:t>
            </a:r>
            <a:r>
              <a:rPr dirty="0" sz="1400" spc="-10">
                <a:latin typeface="Times New Roman"/>
                <a:cs typeface="Times New Roman"/>
              </a:rPr>
              <a:t>As with </a:t>
            </a:r>
            <a:r>
              <a:rPr dirty="0" sz="1400" spc="-5">
                <a:latin typeface="Times New Roman"/>
                <a:cs typeface="Times New Roman"/>
              </a:rPr>
              <a:t>other 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plastic materials, </a:t>
            </a:r>
            <a:r>
              <a:rPr dirty="0" sz="1400">
                <a:latin typeface="Times New Roman"/>
                <a:cs typeface="Times New Roman"/>
              </a:rPr>
              <a:t>PS  </a:t>
            </a:r>
            <a:r>
              <a:rPr dirty="0" sz="1400" spc="-5">
                <a:latin typeface="Times New Roman"/>
                <a:cs typeface="Times New Roman"/>
              </a:rPr>
              <a:t>recycling takes place </a:t>
            </a:r>
            <a:r>
              <a:rPr dirty="0" sz="1400">
                <a:latin typeface="Times New Roman"/>
                <a:cs typeface="Times New Roman"/>
              </a:rPr>
              <a:t>after </a:t>
            </a:r>
            <a:r>
              <a:rPr dirty="0" sz="1400" spc="-5">
                <a:latin typeface="Times New Roman"/>
                <a:cs typeface="Times New Roman"/>
              </a:rPr>
              <a:t>consideration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industry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issues including eco-efficiency, availability, corporate social responsibility,  product qualitylygiene aspects, and traceability.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3563" y="452627"/>
            <a:ext cx="5184648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71168" y="426211"/>
            <a:ext cx="230822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205104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University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Al-Qadisiyah.  College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Engineering.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 spc="-5" b="1">
                <a:latin typeface="Times New Roman"/>
                <a:cs typeface="Times New Roman"/>
              </a:rPr>
              <a:t>Department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Materials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2527" y="426211"/>
            <a:ext cx="229235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78105" marR="5080" indent="-66040">
              <a:lnSpc>
                <a:spcPts val="1610"/>
              </a:lnSpc>
              <a:spcBef>
                <a:spcPts val="215"/>
              </a:spcBef>
            </a:pPr>
            <a:r>
              <a:rPr dirty="0" sz="1400" spc="-60" b="1">
                <a:latin typeface="Times New Roman"/>
                <a:cs typeface="Times New Roman"/>
              </a:rPr>
              <a:t>3</a:t>
            </a:r>
            <a:r>
              <a:rPr dirty="0" sz="1300" spc="-60">
                <a:latin typeface="Arial"/>
                <a:cs typeface="Arial"/>
              </a:rPr>
              <a:t>ملا </a:t>
            </a:r>
            <a:r>
              <a:rPr dirty="0" sz="1400" b="1">
                <a:latin typeface="Times New Roman"/>
                <a:cs typeface="Times New Roman"/>
              </a:rPr>
              <a:t>Year, </a:t>
            </a:r>
            <a:r>
              <a:rPr dirty="0" sz="1400" spc="-5" b="1">
                <a:latin typeface="Times New Roman"/>
                <a:cs typeface="Times New Roman"/>
              </a:rPr>
              <a:t>Plastic Engineering.  Ass. </a:t>
            </a:r>
            <a:r>
              <a:rPr dirty="0" sz="1400" b="1">
                <a:latin typeface="Times New Roman"/>
                <a:cs typeface="Times New Roman"/>
              </a:rPr>
              <a:t>Prof. </a:t>
            </a:r>
            <a:r>
              <a:rPr dirty="0" sz="1400" spc="-5" b="1">
                <a:latin typeface="Times New Roman"/>
                <a:cs typeface="Times New Roman"/>
              </a:rPr>
              <a:t>Dr. Nabel Kadum.  </a:t>
            </a:r>
            <a:r>
              <a:rPr dirty="0" sz="1400" b="1">
                <a:latin typeface="Times New Roman"/>
                <a:cs typeface="Times New Roman"/>
              </a:rPr>
              <a:t>Lecture: 1.0.</a:t>
            </a:r>
            <a:r>
              <a:rPr dirty="0" sz="1400" spc="3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(2017/2018)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7579" y="9941051"/>
            <a:ext cx="592836" cy="175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43736" y="1214983"/>
            <a:ext cx="5485130" cy="799274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5" b="1">
                <a:latin typeface="Times New Roman"/>
                <a:cs typeface="Times New Roman"/>
              </a:rPr>
              <a:t>Chemical recycling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polyethylene (LDPE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HDPE)</a:t>
            </a:r>
            <a:endParaRPr sz="1400">
              <a:latin typeface="Times New Roman"/>
              <a:cs typeface="Times New Roman"/>
            </a:endParaRPr>
          </a:p>
          <a:p>
            <a:pPr algn="just" marL="12700" marR="8255" indent="469265">
              <a:lnSpc>
                <a:spcPts val="2410"/>
              </a:lnSpc>
              <a:spcBef>
                <a:spcPts val="180"/>
              </a:spcBef>
            </a:pPr>
            <a:r>
              <a:rPr dirty="0" sz="1400">
                <a:latin typeface="Times New Roman"/>
                <a:cs typeface="Times New Roman"/>
              </a:rPr>
              <a:t>Under </a:t>
            </a:r>
            <a:r>
              <a:rPr dirty="0" sz="1400" spc="-5">
                <a:latin typeface="Times New Roman"/>
                <a:cs typeface="Times New Roman"/>
              </a:rPr>
              <a:t>the category of chemical recycling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polyethylenes, advanced  process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(similar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those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employed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petrochemical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industry)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appear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241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e.g. </a:t>
            </a:r>
            <a:r>
              <a:rPr dirty="0" sz="1400" spc="-5">
                <a:latin typeface="Times New Roman"/>
                <a:cs typeface="Times New Roman"/>
              </a:rPr>
              <a:t>pyrolysis, gasification, liquid-gas hydrogenation, viscosity </a:t>
            </a:r>
            <a:r>
              <a:rPr dirty="0" sz="1400">
                <a:latin typeface="Times New Roman"/>
                <a:cs typeface="Times New Roman"/>
              </a:rPr>
              <a:t>breaking,  </a:t>
            </a:r>
            <a:r>
              <a:rPr dirty="0" sz="1400" spc="-5">
                <a:latin typeface="Times New Roman"/>
                <a:cs typeface="Times New Roman"/>
              </a:rPr>
              <a:t>steam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catalytic cracking. Catalytic cracking and reforming facilitate the  selective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degradation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waste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plastics.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Tlie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solid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catalysts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such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400" spc="-5">
                <a:latin typeface="Times New Roman"/>
                <a:cs typeface="Times New Roman"/>
              </a:rPr>
              <a:t>silica   alumina,   </a:t>
            </a:r>
            <a:r>
              <a:rPr dirty="0" sz="1400">
                <a:latin typeface="Times New Roman"/>
                <a:cs typeface="Times New Roman"/>
              </a:rPr>
              <a:t>ZSM-5,   </a:t>
            </a:r>
            <a:r>
              <a:rPr dirty="0" sz="1400" spc="-5">
                <a:latin typeface="Times New Roman"/>
                <a:cs typeface="Times New Roman"/>
              </a:rPr>
              <a:t>zeolites,   </a:t>
            </a:r>
            <a:r>
              <a:rPr dirty="0" sz="1400" spc="-10">
                <a:latin typeface="Times New Roman"/>
                <a:cs typeface="Times New Roman"/>
              </a:rPr>
              <a:t>and   </a:t>
            </a:r>
            <a:r>
              <a:rPr dirty="0" sz="1400" spc="-5">
                <a:latin typeface="Times New Roman"/>
                <a:cs typeface="Times New Roman"/>
              </a:rPr>
              <a:t>mesoporous   materials   for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these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purposes has been reported. These materials effectively convert polyolefins  into liquid fiiel, giving lighter fiactions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compared to thermal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cracking.</a:t>
            </a:r>
            <a:endParaRPr sz="1400">
              <a:latin typeface="Times New Roman"/>
              <a:cs typeface="Times New Roman"/>
            </a:endParaRPr>
          </a:p>
          <a:p>
            <a:pPr algn="just" marL="12700" marR="12065" indent="469265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particular, polyethylene </a:t>
            </a:r>
            <a:r>
              <a:rPr dirty="0" sz="1400" spc="5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been targeted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potential feedstock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fiiel (gasoline) prodrrcing technologies. </a:t>
            </a:r>
            <a:r>
              <a:rPr dirty="0" sz="1400">
                <a:latin typeface="Times New Roman"/>
                <a:cs typeface="Times New Roman"/>
              </a:rPr>
              <a:t>PE </a:t>
            </a:r>
            <a:r>
              <a:rPr dirty="0" sz="1400" spc="-5">
                <a:latin typeface="Times New Roman"/>
                <a:cs typeface="Times New Roman"/>
              </a:rPr>
              <a:t>thermally </a:t>
            </a:r>
            <a:r>
              <a:rPr dirty="0" sz="1400">
                <a:latin typeface="Times New Roman"/>
                <a:cs typeface="Times New Roman"/>
              </a:rPr>
              <a:t>cracks </a:t>
            </a:r>
            <a:r>
              <a:rPr dirty="0" sz="1400" spc="-5">
                <a:latin typeface="Times New Roman"/>
                <a:cs typeface="Times New Roman"/>
              </a:rPr>
              <a:t>into gases,  liquids, waxes, aromatics and char. The relative </a:t>
            </a:r>
            <a:r>
              <a:rPr dirty="0" sz="1400" spc="-10">
                <a:latin typeface="Times New Roman"/>
                <a:cs typeface="Times New Roman"/>
              </a:rPr>
              <a:t>amormts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gas and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liquid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fiaction </a:t>
            </a:r>
            <a:r>
              <a:rPr dirty="0" sz="1400">
                <a:latin typeface="Times New Roman"/>
                <a:cs typeface="Times New Roman"/>
              </a:rPr>
              <a:t>are very </a:t>
            </a:r>
            <a:r>
              <a:rPr dirty="0" sz="1400" spc="-10">
                <a:latin typeface="Times New Roman"/>
                <a:cs typeface="Times New Roman"/>
              </a:rPr>
              <a:t>much </a:t>
            </a:r>
            <a:r>
              <a:rPr dirty="0" sz="1400" spc="-5">
                <a:latin typeface="Times New Roman"/>
                <a:cs typeface="Times New Roman"/>
              </a:rPr>
              <a:t>dependent on the type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polymer used. Thus,  liiglier decomposition </a:t>
            </a:r>
            <a:r>
              <a:rPr dirty="0" sz="1400" spc="-1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observed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pp, followed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LDPE and finally  HDPE.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seems that less crystalline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more branched polymers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less  stable in thermal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degradation.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Chemical recycling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poly(vinyl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chloride)</a:t>
            </a:r>
            <a:endParaRPr sz="1400">
              <a:latin typeface="Times New Roman"/>
              <a:cs typeface="Times New Roman"/>
            </a:endParaRPr>
          </a:p>
          <a:p>
            <a:pPr algn="just" marL="12700" marR="8255" indent="469265">
              <a:lnSpc>
                <a:spcPts val="241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Poly(vinyl chloride) main applications include food packaging,  shoes, flooring ,pipes, clothing (leather-like material), ceiling tiles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multi-layered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flooring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windowswindoors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frames.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lifetime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range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25"/>
              </a:spcBef>
            </a:pPr>
            <a:r>
              <a:rPr dirty="0" sz="1400">
                <a:latin typeface="Times New Roman"/>
                <a:cs typeface="Times New Roman"/>
              </a:rPr>
              <a:t>of 5 </a:t>
            </a:r>
            <a:r>
              <a:rPr dirty="0" sz="1400" spc="-5">
                <a:latin typeface="Times New Roman"/>
                <a:cs typeface="Times New Roman"/>
              </a:rPr>
              <a:t>years. PVC </a:t>
            </a:r>
            <a:r>
              <a:rPr dirty="0" sz="1400">
                <a:latin typeface="Times New Roman"/>
                <a:cs typeface="Times New Roman"/>
              </a:rPr>
              <a:t>has the </a:t>
            </a:r>
            <a:r>
              <a:rPr dirty="0" sz="1400" spc="-5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density as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PET,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property tliat made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separation prior to recycling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plastic wastes containing both polymers  </a:t>
            </a:r>
            <a:r>
              <a:rPr dirty="0" sz="1400">
                <a:latin typeface="Times New Roman"/>
                <a:cs typeface="Times New Roman"/>
              </a:rPr>
              <a:t>really </a:t>
            </a:r>
            <a:r>
              <a:rPr dirty="0" sz="1400" spc="-5">
                <a:latin typeface="Times New Roman"/>
                <a:cs typeface="Times New Roman"/>
              </a:rPr>
              <a:t>difficult. The technique used </a:t>
            </a:r>
            <a:r>
              <a:rPr dirty="0" sz="1400">
                <a:latin typeface="Times New Roman"/>
                <a:cs typeface="Times New Roman"/>
              </a:rPr>
              <a:t>for the </a:t>
            </a:r>
            <a:r>
              <a:rPr dirty="0" sz="1400" spc="-5">
                <a:latin typeface="Times New Roman"/>
                <a:cs typeface="Times New Roman"/>
              </a:rPr>
              <a:t>efficient separation is </a:t>
            </a:r>
            <a:r>
              <a:rPr dirty="0" sz="1400" spc="10">
                <a:latin typeface="Times New Roman"/>
                <a:cs typeface="Times New Roman"/>
              </a:rPr>
              <a:t>x-ray  </a:t>
            </a:r>
            <a:r>
              <a:rPr dirty="0" sz="1400" spc="-5">
                <a:latin typeface="Times New Roman"/>
                <a:cs typeface="Times New Roman"/>
              </a:rPr>
              <a:t>fluorescence.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chlorine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atoms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PVC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detected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tlie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wastes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45"/>
              </a:spcBef>
            </a:pPr>
            <a:r>
              <a:rPr dirty="0" sz="1400" spc="-5">
                <a:latin typeface="Times New Roman"/>
                <a:cs typeface="Times New Roman"/>
              </a:rPr>
              <a:t>indicated 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separation.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3563" y="452627"/>
            <a:ext cx="5184648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71168" y="426211"/>
            <a:ext cx="230822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205104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University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Al-Qadisiyah.  College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Engineering.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 spc="-5" b="1">
                <a:latin typeface="Times New Roman"/>
                <a:cs typeface="Times New Roman"/>
              </a:rPr>
              <a:t>Department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Materials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2527" y="426211"/>
            <a:ext cx="229235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78105" marR="5080" indent="-66040">
              <a:lnSpc>
                <a:spcPts val="1610"/>
              </a:lnSpc>
              <a:spcBef>
                <a:spcPts val="215"/>
              </a:spcBef>
            </a:pPr>
            <a:r>
              <a:rPr dirty="0" sz="1400" spc="-60" b="1">
                <a:latin typeface="Times New Roman"/>
                <a:cs typeface="Times New Roman"/>
              </a:rPr>
              <a:t>3</a:t>
            </a:r>
            <a:r>
              <a:rPr dirty="0" sz="1300" spc="-60">
                <a:latin typeface="Arial"/>
                <a:cs typeface="Arial"/>
              </a:rPr>
              <a:t>ملا </a:t>
            </a:r>
            <a:r>
              <a:rPr dirty="0" sz="1400" b="1">
                <a:latin typeface="Times New Roman"/>
                <a:cs typeface="Times New Roman"/>
              </a:rPr>
              <a:t>Year, </a:t>
            </a:r>
            <a:r>
              <a:rPr dirty="0" sz="1400" spc="-5" b="1">
                <a:latin typeface="Times New Roman"/>
                <a:cs typeface="Times New Roman"/>
              </a:rPr>
              <a:t>Plastic Engineering.  Ass. </a:t>
            </a:r>
            <a:r>
              <a:rPr dirty="0" sz="1400" b="1">
                <a:latin typeface="Times New Roman"/>
                <a:cs typeface="Times New Roman"/>
              </a:rPr>
              <a:t>Prof. </a:t>
            </a:r>
            <a:r>
              <a:rPr dirty="0" sz="1400" spc="-5" b="1">
                <a:latin typeface="Times New Roman"/>
                <a:cs typeface="Times New Roman"/>
              </a:rPr>
              <a:t>Dr. Nabel Kadum.  </a:t>
            </a:r>
            <a:r>
              <a:rPr dirty="0" sz="1400" b="1">
                <a:latin typeface="Times New Roman"/>
                <a:cs typeface="Times New Roman"/>
              </a:rPr>
              <a:t>Lecture: 1.0.</a:t>
            </a:r>
            <a:r>
              <a:rPr dirty="0" sz="1400" spc="3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(2017/2018)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7579" y="9941051"/>
            <a:ext cx="592836" cy="175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43736" y="1208887"/>
            <a:ext cx="5477510" cy="944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507365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principle, PVC waste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available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two ways: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mixed  plastic </a:t>
            </a:r>
            <a:r>
              <a:rPr dirty="0" sz="1400" spc="-10">
                <a:latin typeface="Times New Roman"/>
                <a:cs typeface="Times New Roman"/>
              </a:rPr>
              <a:t>waste </a:t>
            </a:r>
            <a:r>
              <a:rPr dirty="0" sz="1400" spc="-5">
                <a:latin typeface="Times New Roman"/>
                <a:cs typeface="Times New Roman"/>
              </a:rPr>
              <a:t>(MPW) </a:t>
            </a:r>
            <a:r>
              <a:rPr dirty="0" sz="1400">
                <a:latin typeface="Times New Roman"/>
                <a:cs typeface="Times New Roman"/>
              </a:rPr>
              <a:t>fraction </a:t>
            </a:r>
            <a:r>
              <a:rPr dirty="0" sz="1400" spc="-5">
                <a:latin typeface="Times New Roman"/>
                <a:cs typeface="Times New Roman"/>
              </a:rPr>
              <a:t>(with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rather low PVC content),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PVC-rich plastics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fraction.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3736" y="4866258"/>
            <a:ext cx="5482590" cy="44132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31265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Times New Roman"/>
                <a:cs typeface="Times New Roman"/>
              </a:rPr>
              <a:t>Recycled </a:t>
            </a:r>
            <a:r>
              <a:rPr dirty="0" sz="1300">
                <a:latin typeface="Times New Roman"/>
                <a:cs typeface="Times New Roman"/>
              </a:rPr>
              <a:t>PVC </a:t>
            </a:r>
            <a:r>
              <a:rPr dirty="0" sz="1300" spc="-5">
                <a:latin typeface="Times New Roman"/>
                <a:cs typeface="Times New Roman"/>
              </a:rPr>
              <a:t>in EUROPE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Chemical recycling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5" b="1">
                <a:latin typeface="Times New Roman"/>
                <a:cs typeface="Times New Roman"/>
              </a:rPr>
              <a:t> nylon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 indent="469265">
              <a:lnSpc>
                <a:spcPts val="2410"/>
              </a:lnSpc>
              <a:spcBef>
                <a:spcPts val="190"/>
              </a:spcBef>
            </a:pPr>
            <a:r>
              <a:rPr dirty="0" sz="1400" spc="-5">
                <a:latin typeface="Times New Roman"/>
                <a:cs typeface="Times New Roman"/>
              </a:rPr>
              <a:t>Nylon is 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early </a:t>
            </a:r>
            <a:r>
              <a:rPr dirty="0" sz="1400" spc="-5">
                <a:latin typeface="Times New Roman"/>
                <a:cs typeface="Times New Roman"/>
              </a:rPr>
              <a:t>polymers </a:t>
            </a:r>
            <a:r>
              <a:rPr dirty="0" sz="1400">
                <a:latin typeface="Times New Roman"/>
                <a:cs typeface="Times New Roman"/>
              </a:rPr>
              <a:t>developed by </a:t>
            </a:r>
            <a:r>
              <a:rPr dirty="0" sz="1400" spc="-5">
                <a:latin typeface="Times New Roman"/>
                <a:cs typeface="Times New Roman"/>
              </a:rPr>
              <a:t>Wallace Carotliers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1935,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DuPont's research facility. Today, nylon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tlie most  commonly </a:t>
            </a:r>
            <a:r>
              <a:rPr dirty="0" sz="1400">
                <a:latin typeface="Times New Roman"/>
                <a:cs typeface="Times New Roman"/>
              </a:rPr>
              <a:t>used </a:t>
            </a:r>
            <a:r>
              <a:rPr dirty="0" sz="1400" spc="-5">
                <a:latin typeface="Times New Roman"/>
                <a:cs typeface="Times New Roman"/>
              </a:rPr>
              <a:t>polymers. Nylons, also known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polyamides, can </a:t>
            </a:r>
            <a:r>
              <a:rPr dirty="0" sz="1400">
                <a:latin typeface="Times New Roman"/>
                <a:cs typeface="Times New Roman"/>
              </a:rPr>
              <a:t>be  </a:t>
            </a:r>
            <a:r>
              <a:rPr dirty="0" sz="1400" spc="-5">
                <a:latin typeface="Times New Roman"/>
                <a:cs typeface="Times New Roman"/>
              </a:rPr>
              <a:t>produced  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reaction  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diamine 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with  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dicarboxylic  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acid,</a:t>
            </a:r>
            <a:endParaRPr sz="1400">
              <a:latin typeface="Times New Roman"/>
              <a:cs typeface="Times New Roman"/>
            </a:endParaRPr>
          </a:p>
          <a:p>
            <a:pPr algn="just" marL="12700" marR="10160">
              <a:lnSpc>
                <a:spcPts val="241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condensation of the appropriate amino acid, ring opening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lactam,  </a:t>
            </a:r>
            <a:r>
              <a:rPr dirty="0" sz="1400">
                <a:latin typeface="Times New Roman"/>
                <a:cs typeface="Times New Roman"/>
              </a:rPr>
              <a:t>reaction of a </a:t>
            </a:r>
            <a:r>
              <a:rPr dirty="0" sz="1400" spc="-5">
                <a:latin typeface="Times New Roman"/>
                <a:cs typeface="Times New Roman"/>
              </a:rPr>
              <a:t>diamine with 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diacid  chloride, and  reaction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diisocyanate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dicarboxylic acid. </a:t>
            </a:r>
            <a:r>
              <a:rPr dirty="0" sz="1400" spc="-10">
                <a:latin typeface="Times New Roman"/>
                <a:cs typeface="Times New Roman"/>
              </a:rPr>
              <a:t>Nylon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crystalline </a:t>
            </a:r>
            <a:r>
              <a:rPr dirty="0" sz="1400" spc="-10">
                <a:latin typeface="Times New Roman"/>
                <a:cs typeface="Times New Roman"/>
              </a:rPr>
              <a:t>polymer </a:t>
            </a:r>
            <a:r>
              <a:rPr dirty="0" sz="1400" spc="-5">
                <a:latin typeface="Times New Roman"/>
                <a:cs typeface="Times New Roman"/>
              </a:rPr>
              <a:t>with high </a:t>
            </a:r>
            <a:r>
              <a:rPr dirty="0" sz="1400" spc="-10">
                <a:latin typeface="Times New Roman"/>
                <a:cs typeface="Times New Roman"/>
              </a:rPr>
              <a:t>modulus,  </a:t>
            </a:r>
            <a:r>
              <a:rPr dirty="0" sz="1400" spc="-5">
                <a:latin typeface="Times New Roman"/>
                <a:cs typeface="Times New Roman"/>
              </a:rPr>
              <a:t>strength, impact properties, low coefficient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fiiction, and resistance to  abrasion.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variety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commercial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nylons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available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including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nylon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6,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nylon 11, nylon </a:t>
            </a:r>
            <a:r>
              <a:rPr dirty="0" sz="1400">
                <a:latin typeface="Times New Roman"/>
                <a:cs typeface="Times New Roman"/>
              </a:rPr>
              <a:t>12, </a:t>
            </a:r>
            <a:r>
              <a:rPr dirty="0" sz="1400" spc="-5">
                <a:latin typeface="Times New Roman"/>
                <a:cs typeface="Times New Roman"/>
              </a:rPr>
              <a:t>nylon </a:t>
            </a:r>
            <a:r>
              <a:rPr dirty="0" sz="1400">
                <a:latin typeface="Times New Roman"/>
                <a:cs typeface="Times New Roman"/>
              </a:rPr>
              <a:t>6,6, </a:t>
            </a:r>
            <a:r>
              <a:rPr dirty="0" sz="1400" spc="-5">
                <a:latin typeface="Times New Roman"/>
                <a:cs typeface="Times New Roman"/>
              </a:rPr>
              <a:t>nylon 6,10, and nylon 6,12. The most widely  used nylons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nylon 6,6 and nylon </a:t>
            </a:r>
            <a:r>
              <a:rPr dirty="0" sz="1400">
                <a:latin typeface="Times New Roman"/>
                <a:cs typeface="Times New Roman"/>
              </a:rPr>
              <a:t>6. </a:t>
            </a:r>
            <a:r>
              <a:rPr dirty="0" sz="1400" spc="-5">
                <a:latin typeface="Times New Roman"/>
                <a:cs typeface="Times New Roman"/>
              </a:rPr>
              <a:t>Polyamides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used most often </a:t>
            </a:r>
            <a:r>
              <a:rPr dirty="0" sz="1400">
                <a:latin typeface="Times New Roman"/>
                <a:cs typeface="Times New Roman"/>
              </a:rPr>
              <a:t>in  the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fibers,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primarily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nylon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6,6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nylon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6,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although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engineering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16380" y="2327147"/>
            <a:ext cx="4535170" cy="25660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from</a:t>
            </a:r>
            <a:r>
              <a:rPr dirty="0" spc="-105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</dc:creator>
  <dcterms:created xsi:type="dcterms:W3CDTF">2018-11-09T12:22:55Z</dcterms:created>
  <dcterms:modified xsi:type="dcterms:W3CDTF">2018-11-09T12:22:55Z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2018-11-06T00:00:00Z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2018-11-09T00:00:00Z</vt:filetime>
  </property>
</Properties>
</file>