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7556500" cy="10699750"/>
  <p:notesSz cx="7556500" cy="106997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6922"/>
            <a:ext cx="6423025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91860"/>
            <a:ext cx="5289550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7465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#</a:t>
            </a:fld>
            <a:r>
              <a:rPr dirty="0"/>
              <a:t>/ from</a:t>
            </a:r>
            <a:r>
              <a:rPr dirty="0" spc="-105"/>
              <a:t> </a:t>
            </a:r>
            <a:r>
              <a:rPr dirty="0"/>
              <a:t>8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7465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#</a:t>
            </a:fld>
            <a:r>
              <a:rPr dirty="0"/>
              <a:t>/ from</a:t>
            </a:r>
            <a:r>
              <a:rPr dirty="0" spc="-105"/>
              <a:t> </a:t>
            </a:r>
            <a:r>
              <a:rPr dirty="0"/>
              <a:t>8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7825" y="2460942"/>
            <a:ext cx="3287077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1597" y="2460942"/>
            <a:ext cx="3287077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7465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#</a:t>
            </a:fld>
            <a:r>
              <a:rPr dirty="0"/>
              <a:t>/ from</a:t>
            </a:r>
            <a:r>
              <a:rPr dirty="0" spc="-105"/>
              <a:t> </a:t>
            </a:r>
            <a:r>
              <a:rPr dirty="0"/>
              <a:t>8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7465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#</a:t>
            </a:fld>
            <a:r>
              <a:rPr dirty="0"/>
              <a:t>/ from</a:t>
            </a:r>
            <a:r>
              <a:rPr dirty="0" spc="-105"/>
              <a:t> </a:t>
            </a:r>
            <a:r>
              <a:rPr dirty="0"/>
              <a:t>8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7465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#</a:t>
            </a:fld>
            <a:r>
              <a:rPr dirty="0"/>
              <a:t>/ from</a:t>
            </a:r>
            <a:r>
              <a:rPr dirty="0" spc="-105"/>
              <a:t> </a:t>
            </a:r>
            <a:r>
              <a:rPr dirty="0"/>
              <a:t>8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74419" y="1209674"/>
            <a:ext cx="5403850" cy="0"/>
          </a:xfrm>
          <a:custGeom>
            <a:avLst/>
            <a:gdLst/>
            <a:ahLst/>
            <a:cxnLst/>
            <a:rect l="l" t="t" r="r" b="b"/>
            <a:pathLst>
              <a:path w="5403850" h="0">
                <a:moveTo>
                  <a:pt x="0" y="0"/>
                </a:moveTo>
                <a:lnTo>
                  <a:pt x="540385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990"/>
            <a:ext cx="6800850" cy="1711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60942"/>
            <a:ext cx="6800850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9210" y="9950768"/>
            <a:ext cx="2418080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825" y="9950768"/>
            <a:ext cx="173799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460622" y="9929706"/>
            <a:ext cx="718185" cy="2006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7465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#</a:t>
            </a:fld>
            <a:r>
              <a:rPr dirty="0"/>
              <a:t>/ from</a:t>
            </a:r>
            <a:r>
              <a:rPr dirty="0" spc="-105"/>
              <a:t> </a:t>
            </a:r>
            <a:r>
              <a:rPr dirty="0"/>
              <a:t>8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Relationship Id="rId3" Type="http://schemas.openxmlformats.org/officeDocument/2006/relationships/image" Target="../media/image9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image" Target="../media/image1.png"/><Relationship Id="rId4" Type="http://schemas.openxmlformats.org/officeDocument/2006/relationships/image" Target="../media/image4.jpg"/><Relationship Id="rId5" Type="http://schemas.openxmlformats.org/officeDocument/2006/relationships/image" Target="../media/image5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Relationship Id="rId3" Type="http://schemas.openxmlformats.org/officeDocument/2006/relationships/image" Target="../media/image1.png"/><Relationship Id="rId4" Type="http://schemas.openxmlformats.org/officeDocument/2006/relationships/image" Target="../media/image7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Relationship Id="rId3" Type="http://schemas.openxmlformats.org/officeDocument/2006/relationships/image" Target="../media/image1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Relationship Id="rId3" Type="http://schemas.openxmlformats.org/officeDocument/2006/relationships/image" Target="../media/image1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Relationship Id="rId3" Type="http://schemas.openxmlformats.org/officeDocument/2006/relationships/image" Target="../media/image1.png"/><Relationship Id="rId4" Type="http://schemas.openxmlformats.org/officeDocument/2006/relationships/image" Target="../media/image8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94532" y="9936479"/>
            <a:ext cx="594360" cy="1752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82371" y="500888"/>
            <a:ext cx="1981200" cy="55880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 marR="440690">
              <a:lnSpc>
                <a:spcPts val="1380"/>
              </a:lnSpc>
              <a:spcBef>
                <a:spcPts val="195"/>
              </a:spcBef>
            </a:pPr>
            <a:r>
              <a:rPr dirty="0" sz="1200" spc="-5" b="1">
                <a:latin typeface="Times New Roman"/>
                <a:cs typeface="Times New Roman"/>
              </a:rPr>
              <a:t>University </a:t>
            </a:r>
            <a:r>
              <a:rPr dirty="0" sz="1200" b="1">
                <a:latin typeface="Times New Roman"/>
                <a:cs typeface="Times New Roman"/>
              </a:rPr>
              <a:t>of Diyala.  College of</a:t>
            </a:r>
            <a:r>
              <a:rPr dirty="0" sz="1200" spc="-5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Engineering.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45"/>
              </a:lnSpc>
            </a:pPr>
            <a:r>
              <a:rPr dirty="0" sz="1200" spc="-5" b="1">
                <a:latin typeface="Times New Roman"/>
                <a:cs typeface="Times New Roman"/>
              </a:rPr>
              <a:t>Department </a:t>
            </a:r>
            <a:r>
              <a:rPr dirty="0" sz="1200" b="1">
                <a:latin typeface="Times New Roman"/>
                <a:cs typeface="Times New Roman"/>
              </a:rPr>
              <a:t>of </a:t>
            </a:r>
            <a:r>
              <a:rPr dirty="0" sz="1200" spc="-5" b="1">
                <a:latin typeface="Times New Roman"/>
                <a:cs typeface="Times New Roman"/>
              </a:rPr>
              <a:t>Materials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Eng.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41591" y="500888"/>
            <a:ext cx="2199640" cy="558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6040">
              <a:lnSpc>
                <a:spcPts val="1410"/>
              </a:lnSpc>
              <a:spcBef>
                <a:spcPts val="100"/>
              </a:spcBef>
              <a:tabLst>
                <a:tab pos="756285" algn="l"/>
              </a:tabLst>
            </a:pPr>
            <a:r>
              <a:rPr dirty="0" sz="1200" b="1">
                <a:latin typeface="Times New Roman"/>
                <a:cs typeface="Times New Roman"/>
              </a:rPr>
              <a:t>3</a:t>
            </a:r>
            <a:r>
              <a:rPr dirty="0" baseline="38194" sz="1200" b="1">
                <a:latin typeface="Times New Roman"/>
                <a:cs typeface="Times New Roman"/>
              </a:rPr>
              <a:t>rd</a:t>
            </a:r>
            <a:r>
              <a:rPr dirty="0" baseline="38194" sz="1200" spc="142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Year	Polymers</a:t>
            </a:r>
            <a:endParaRPr sz="1200">
              <a:latin typeface="Times New Roman"/>
              <a:cs typeface="Times New Roman"/>
            </a:endParaRPr>
          </a:p>
          <a:p>
            <a:pPr marL="12700" marR="5080" indent="15240">
              <a:lnSpc>
                <a:spcPts val="1380"/>
              </a:lnSpc>
              <a:spcBef>
                <a:spcPts val="65"/>
              </a:spcBef>
              <a:tabLst>
                <a:tab pos="991235" algn="l"/>
              </a:tabLst>
            </a:pPr>
            <a:r>
              <a:rPr dirty="0" sz="1200" spc="-5" b="1">
                <a:latin typeface="Times New Roman"/>
                <a:cs typeface="Times New Roman"/>
              </a:rPr>
              <a:t>Assist. Lecturer. </a:t>
            </a:r>
            <a:r>
              <a:rPr dirty="0" sz="1200" b="1">
                <a:latin typeface="Times New Roman"/>
                <a:cs typeface="Times New Roman"/>
              </a:rPr>
              <a:t>Abbas </a:t>
            </a:r>
            <a:r>
              <a:rPr dirty="0" sz="1200" spc="-5" b="1">
                <a:latin typeface="Times New Roman"/>
                <a:cs typeface="Times New Roman"/>
              </a:rPr>
              <a:t>Albawee.  Lecture:</a:t>
            </a:r>
            <a:r>
              <a:rPr dirty="0" sz="1200" spc="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10.	(2018/2019)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130550" y="63372"/>
            <a:ext cx="866775" cy="8667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046784" y="1657857"/>
            <a:ext cx="5487035" cy="80054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956944">
              <a:lnSpc>
                <a:spcPct val="100000"/>
              </a:lnSpc>
              <a:spcBef>
                <a:spcPts val="95"/>
              </a:spcBef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Polymer Recycling and</a:t>
            </a:r>
            <a:r>
              <a:rPr dirty="0" u="heavy" sz="1600" spc="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Biodegradability.</a:t>
            </a:r>
            <a:endParaRPr sz="1600">
              <a:latin typeface="Times New Roman"/>
              <a:cs typeface="Times New Roman"/>
            </a:endParaRPr>
          </a:p>
          <a:p>
            <a:pPr algn="just" marL="12700" marR="5080" indent="469265">
              <a:lnSpc>
                <a:spcPct val="143800"/>
              </a:lnSpc>
              <a:spcBef>
                <a:spcPts val="1265"/>
              </a:spcBef>
            </a:pPr>
            <a:r>
              <a:rPr dirty="0" sz="1400" spc="-5">
                <a:latin typeface="Times New Roman"/>
                <a:cs typeface="Times New Roman"/>
              </a:rPr>
              <a:t>During last decades, the great population increase worldwide  together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the need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people to adopt improved conditions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living led  </a:t>
            </a:r>
            <a:r>
              <a:rPr dirty="0" sz="1400">
                <a:latin typeface="Times New Roman"/>
                <a:cs typeface="Times New Roman"/>
              </a:rPr>
              <a:t>to a </a:t>
            </a:r>
            <a:r>
              <a:rPr dirty="0" sz="1400" spc="-5">
                <a:latin typeface="Times New Roman"/>
                <a:cs typeface="Times New Roman"/>
              </a:rPr>
              <a:t>dramatical increase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consumption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polymers (mainly plastics).  Tlie </a:t>
            </a:r>
            <a:r>
              <a:rPr dirty="0" sz="1400" spc="-30">
                <a:latin typeface="Times New Roman"/>
                <a:cs typeface="Times New Roman"/>
              </a:rPr>
              <a:t>world‟s </a:t>
            </a:r>
            <a:r>
              <a:rPr dirty="0" sz="1400" spc="-5">
                <a:latin typeface="Times New Roman"/>
                <a:cs typeface="Times New Roman"/>
              </a:rPr>
              <a:t>annual consumption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plastic materials lias </a:t>
            </a:r>
            <a:r>
              <a:rPr dirty="0" sz="1400" spc="-20">
                <a:latin typeface="Times New Roman"/>
                <a:cs typeface="Times New Roman"/>
              </a:rPr>
              <a:t>inci‟eased </a:t>
            </a:r>
            <a:r>
              <a:rPr dirty="0" sz="1400" spc="-5">
                <a:latin typeface="Times New Roman"/>
                <a:cs typeface="Times New Roman"/>
              </a:rPr>
              <a:t>from  around </a:t>
            </a:r>
            <a:r>
              <a:rPr dirty="0" sz="1400">
                <a:latin typeface="Times New Roman"/>
                <a:cs typeface="Times New Roman"/>
              </a:rPr>
              <a:t>5 </a:t>
            </a:r>
            <a:r>
              <a:rPr dirty="0" sz="1400" spc="-5">
                <a:latin typeface="Times New Roman"/>
                <a:cs typeface="Times New Roman"/>
              </a:rPr>
              <a:t>million tons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1950s to nearly </a:t>
            </a:r>
            <a:r>
              <a:rPr dirty="0" sz="1400">
                <a:latin typeface="Times New Roman"/>
                <a:cs typeface="Times New Roman"/>
              </a:rPr>
              <a:t>100 </a:t>
            </a:r>
            <a:r>
              <a:rPr dirty="0" sz="1400" spc="-5">
                <a:latin typeface="Times New Roman"/>
                <a:cs typeface="Times New Roman"/>
              </a:rPr>
              <a:t>million tones today. </a:t>
            </a:r>
            <a:r>
              <a:rPr dirty="0" sz="1400">
                <a:latin typeface="Times New Roman"/>
                <a:cs typeface="Times New Roman"/>
              </a:rPr>
              <a:t>Since  </a:t>
            </a:r>
            <a:r>
              <a:rPr dirty="0" sz="1400" spc="-5">
                <a:latin typeface="Times New Roman"/>
                <a:cs typeface="Times New Roman"/>
              </a:rPr>
              <a:t>tlie duration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life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plastic wastes is </a:t>
            </a:r>
            <a:r>
              <a:rPr dirty="0" sz="1400" spc="90">
                <a:latin typeface="Times New Roman"/>
                <a:cs typeface="Times New Roman"/>
              </a:rPr>
              <a:t>ver </a:t>
            </a:r>
            <a:r>
              <a:rPr dirty="0" sz="1400" spc="-5">
                <a:latin typeface="Times New Roman"/>
                <a:cs typeface="Times New Roman"/>
              </a:rPr>
              <a:t>small </a:t>
            </a:r>
            <a:r>
              <a:rPr dirty="0" sz="1400" spc="10">
                <a:latin typeface="Times New Roman"/>
                <a:cs typeface="Times New Roman"/>
              </a:rPr>
              <a:t>roughl </a:t>
            </a:r>
            <a:r>
              <a:rPr dirty="0" sz="1300" spc="-5">
                <a:latin typeface="Arial"/>
                <a:cs typeface="Arial"/>
              </a:rPr>
              <a:t>٠/</a:t>
            </a:r>
            <a:r>
              <a:rPr dirty="0" sz="1400" spc="-5">
                <a:latin typeface="Times New Roman"/>
                <a:cs typeface="Times New Roman"/>
              </a:rPr>
              <a:t>o liave  duration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life smaller than one month), there is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vast waste stream </a:t>
            </a:r>
            <a:r>
              <a:rPr dirty="0" sz="1400">
                <a:latin typeface="Times New Roman"/>
                <a:cs typeface="Times New Roman"/>
              </a:rPr>
              <a:t>that  reaches </a:t>
            </a:r>
            <a:r>
              <a:rPr dirty="0" sz="1400" spc="-5">
                <a:latin typeface="Times New Roman"/>
                <a:cs typeface="Times New Roman"/>
              </a:rPr>
              <a:t>eacli year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tlie final recipients </a:t>
            </a:r>
            <a:r>
              <a:rPr dirty="0" sz="1400">
                <a:latin typeface="Times New Roman"/>
                <a:cs typeface="Times New Roman"/>
              </a:rPr>
              <a:t>creating a </a:t>
            </a:r>
            <a:r>
              <a:rPr dirty="0" sz="1400" spc="-5">
                <a:latin typeface="Times New Roman"/>
                <a:cs typeface="Times New Roman"/>
              </a:rPr>
              <a:t>serious environmental  </a:t>
            </a:r>
            <a:r>
              <a:rPr dirty="0" sz="1400" spc="-25">
                <a:latin typeface="Times New Roman"/>
                <a:cs typeface="Times New Roman"/>
              </a:rPr>
              <a:t>pi‟oblem. </a:t>
            </a:r>
            <a:r>
              <a:rPr dirty="0" sz="1400" spc="-5">
                <a:latin typeface="Times New Roman"/>
                <a:cs typeface="Times New Roman"/>
              </a:rPr>
              <a:t>Tlie presentl most common practice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liandling sucli </a:t>
            </a:r>
            <a:r>
              <a:rPr dirty="0" sz="1400" spc="-10">
                <a:latin typeface="Times New Roman"/>
                <a:cs typeface="Times New Roman"/>
              </a:rPr>
              <a:t>waste  </a:t>
            </a:r>
            <a:r>
              <a:rPr dirty="0" sz="1400" spc="-5">
                <a:latin typeface="Times New Roman"/>
                <a:cs typeface="Times New Roman"/>
              </a:rPr>
              <a:t>streams </a:t>
            </a:r>
            <a:r>
              <a:rPr dirty="0" sz="1400">
                <a:latin typeface="Times New Roman"/>
                <a:cs typeface="Times New Roman"/>
              </a:rPr>
              <a:t>is to </a:t>
            </a:r>
            <a:r>
              <a:rPr dirty="0" sz="1400" spc="-5">
                <a:latin typeface="Times New Roman"/>
                <a:cs typeface="Times New Roman"/>
              </a:rPr>
              <a:t>incinerate tliem witli </a:t>
            </a:r>
            <a:r>
              <a:rPr dirty="0" sz="1400">
                <a:latin typeface="Times New Roman"/>
                <a:cs typeface="Times New Roman"/>
              </a:rPr>
              <a:t>energy recovery or to </a:t>
            </a:r>
            <a:r>
              <a:rPr dirty="0" sz="1400" spc="15">
                <a:latin typeface="Times New Roman"/>
                <a:cs typeface="Times New Roman"/>
              </a:rPr>
              <a:t>use </a:t>
            </a:r>
            <a:r>
              <a:rPr dirty="0" sz="1400">
                <a:latin typeface="Times New Roman"/>
                <a:cs typeface="Times New Roman"/>
              </a:rPr>
              <a:t>them for </a:t>
            </a:r>
            <a:r>
              <a:rPr dirty="0" sz="1400" spc="-5">
                <a:latin typeface="Times New Roman"/>
                <a:cs typeface="Times New Roman"/>
              </a:rPr>
              <a:t>land-  filling. Disposing of tlie waste to landfill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becoming undesirable due to  legislation pressures </a:t>
            </a:r>
            <a:r>
              <a:rPr dirty="0" sz="1400">
                <a:latin typeface="Times New Roman"/>
                <a:cs typeface="Times New Roman"/>
              </a:rPr>
              <a:t>(waste to </a:t>
            </a:r>
            <a:r>
              <a:rPr dirty="0" sz="1400" spc="-5">
                <a:latin typeface="Times New Roman"/>
                <a:cs typeface="Times New Roman"/>
              </a:rPr>
              <a:t>landfill must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reduced </a:t>
            </a:r>
            <a:r>
              <a:rPr dirty="0" sz="1400">
                <a:latin typeface="Times New Roman"/>
                <a:cs typeface="Times New Roman"/>
              </a:rPr>
              <a:t>by 35% </a:t>
            </a:r>
            <a:r>
              <a:rPr dirty="0" sz="1400" spc="-5">
                <a:latin typeface="Times New Roman"/>
                <a:cs typeface="Times New Roman"/>
              </a:rPr>
              <a:t>over the  period from 1995 to 2020), rising costs and the poor biodegradability </a:t>
            </a:r>
            <a:r>
              <a:rPr dirty="0" sz="1400">
                <a:latin typeface="Times New Roman"/>
                <a:cs typeface="Times New Roman"/>
              </a:rPr>
              <a:t>of  </a:t>
            </a:r>
            <a:r>
              <a:rPr dirty="0" sz="1400" spc="-5">
                <a:latin typeface="Times New Roman"/>
                <a:cs typeface="Times New Roman"/>
              </a:rPr>
              <a:t>commonly </a:t>
            </a:r>
            <a:r>
              <a:rPr dirty="0" sz="1400">
                <a:latin typeface="Times New Roman"/>
                <a:cs typeface="Times New Roman"/>
              </a:rPr>
              <a:t>used </a:t>
            </a:r>
            <a:r>
              <a:rPr dirty="0" sz="1400" spc="-5">
                <a:latin typeface="Times New Roman"/>
                <a:cs typeface="Times New Roman"/>
              </a:rPr>
              <a:t>polymers. Tlierefore, recycling seems </a:t>
            </a:r>
            <a:r>
              <a:rPr dirty="0" sz="1400">
                <a:latin typeface="Times New Roman"/>
                <a:cs typeface="Times New Roman"/>
              </a:rPr>
              <a:t>to be </a:t>
            </a:r>
            <a:r>
              <a:rPr dirty="0" sz="1400" spc="-5">
                <a:latin typeface="Times New Roman"/>
                <a:cs typeface="Times New Roman"/>
              </a:rPr>
              <a:t>the best  solution.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 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recycling </a:t>
            </a: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 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waste polymers can be carried out </a:t>
            </a: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 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many</a:t>
            </a:r>
            <a:r>
              <a:rPr dirty="0" u="heavy" sz="1400" spc="3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wavs:</a:t>
            </a:r>
            <a:endParaRPr sz="1400">
              <a:latin typeface="Times New Roman"/>
              <a:cs typeface="Times New Roman"/>
            </a:endParaRPr>
          </a:p>
          <a:p>
            <a:pPr algn="just" marL="12700" marR="7620">
              <a:lnSpc>
                <a:spcPts val="2410"/>
              </a:lnSpc>
              <a:spcBef>
                <a:spcPts val="185"/>
              </a:spcBef>
              <a:buAutoNum type="arabicPeriod"/>
              <a:tabLst>
                <a:tab pos="194310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Primary recycling </a:t>
            </a:r>
            <a:r>
              <a:rPr dirty="0" sz="1400" spc="-25">
                <a:latin typeface="Times New Roman"/>
                <a:cs typeface="Times New Roman"/>
              </a:rPr>
              <a:t>refei‟s </a:t>
            </a:r>
            <a:r>
              <a:rPr dirty="0" sz="1400" spc="-5">
                <a:latin typeface="Times New Roman"/>
                <a:cs typeface="Times New Roman"/>
              </a:rPr>
              <a:t>to tlie </a:t>
            </a:r>
            <a:r>
              <a:rPr dirty="0" sz="1400" spc="-35">
                <a:latin typeface="Times New Roman"/>
                <a:cs typeface="Times New Roman"/>
              </a:rPr>
              <a:t>„in-plant‟ </a:t>
            </a:r>
            <a:r>
              <a:rPr dirty="0" sz="1400" spc="95">
                <a:latin typeface="Times New Roman"/>
                <a:cs typeface="Times New Roman"/>
              </a:rPr>
              <a:t>rec </a:t>
            </a:r>
            <a:r>
              <a:rPr dirty="0" sz="1400" spc="-5">
                <a:latin typeface="Times New Roman"/>
                <a:cs typeface="Times New Roman"/>
              </a:rPr>
              <a:t>cling of the scrap material 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controlled history. This process remains the </a:t>
            </a:r>
            <a:r>
              <a:rPr dirty="0" sz="1400" spc="5">
                <a:latin typeface="Times New Roman"/>
                <a:cs typeface="Times New Roman"/>
              </a:rPr>
              <a:t>most </a:t>
            </a:r>
            <a:r>
              <a:rPr dirty="0" sz="1400" spc="-5">
                <a:latin typeface="Times New Roman"/>
                <a:cs typeface="Times New Roman"/>
              </a:rPr>
              <a:t>popular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it ensures  simplicity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low cost, dealing liowever only with the recycling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clean  uncontaminated single-type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waste.</a:t>
            </a:r>
            <a:endParaRPr sz="1400">
              <a:latin typeface="Times New Roman"/>
              <a:cs typeface="Times New Roman"/>
            </a:endParaRPr>
          </a:p>
          <a:p>
            <a:pPr algn="just" marL="12700" marR="5715">
              <a:lnSpc>
                <a:spcPct val="143600"/>
              </a:lnSpc>
              <a:spcBef>
                <a:spcPts val="620"/>
              </a:spcBef>
              <a:buAutoNum type="arabicPeriod"/>
              <a:tabLst>
                <a:tab pos="229235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Mechanical recycling </a:t>
            </a:r>
            <a:r>
              <a:rPr dirty="0" sz="1400" spc="-5">
                <a:latin typeface="Times New Roman"/>
                <a:cs typeface="Times New Roman"/>
              </a:rPr>
              <a:t>(or secondary recycling). </a:t>
            </a:r>
            <a:r>
              <a:rPr dirty="0" sz="1400" spc="-1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tliis approach, the  polymer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separated </a:t>
            </a:r>
            <a:r>
              <a:rPr dirty="0" sz="1400">
                <a:latin typeface="Times New Roman"/>
                <a:cs typeface="Times New Roman"/>
              </a:rPr>
              <a:t>from its </a:t>
            </a:r>
            <a:r>
              <a:rPr dirty="0" sz="1400" spc="-5">
                <a:latin typeface="Times New Roman"/>
                <a:cs typeface="Times New Roman"/>
              </a:rPr>
              <a:t>associated contaminants and </a:t>
            </a:r>
            <a:r>
              <a:rPr dirty="0" sz="1400">
                <a:latin typeface="Times New Roman"/>
                <a:cs typeface="Times New Roman"/>
              </a:rPr>
              <a:t>i.t </a:t>
            </a:r>
            <a:r>
              <a:rPr dirty="0" sz="1400" spc="-5">
                <a:latin typeface="Times New Roman"/>
                <a:cs typeface="Times New Roman"/>
              </a:rPr>
              <a:t>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readily  reprocessed into granules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conventional melt extrusion.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Mechanical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marL="37465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10</a:t>
            </a:fld>
            <a:r>
              <a:rPr dirty="0"/>
              <a:t>/ from</a:t>
            </a:r>
            <a:r>
              <a:rPr dirty="0" spc="-105"/>
              <a:t> </a:t>
            </a:r>
            <a:r>
              <a:rPr dirty="0"/>
              <a:t>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83563" y="452627"/>
            <a:ext cx="5184648" cy="6141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071168" y="426211"/>
            <a:ext cx="2308225" cy="64833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205104">
              <a:lnSpc>
                <a:spcPts val="1610"/>
              </a:lnSpc>
              <a:spcBef>
                <a:spcPts val="215"/>
              </a:spcBef>
            </a:pPr>
            <a:r>
              <a:rPr dirty="0" sz="1400" spc="-5" b="1">
                <a:latin typeface="Times New Roman"/>
                <a:cs typeface="Times New Roman"/>
              </a:rPr>
              <a:t>University </a:t>
            </a:r>
            <a:r>
              <a:rPr dirty="0" sz="1400" b="1">
                <a:latin typeface="Times New Roman"/>
                <a:cs typeface="Times New Roman"/>
              </a:rPr>
              <a:t>of </a:t>
            </a:r>
            <a:r>
              <a:rPr dirty="0" sz="1400" spc="-5" b="1">
                <a:latin typeface="Times New Roman"/>
                <a:cs typeface="Times New Roman"/>
              </a:rPr>
              <a:t>Al-Qadisiyah.  College </a:t>
            </a:r>
            <a:r>
              <a:rPr dirty="0" sz="1400" b="1">
                <a:latin typeface="Times New Roman"/>
                <a:cs typeface="Times New Roman"/>
              </a:rPr>
              <a:t>of</a:t>
            </a:r>
            <a:r>
              <a:rPr dirty="0" sz="1400" spc="-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Engineering.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z="1400" spc="-5" b="1">
                <a:latin typeface="Times New Roman"/>
                <a:cs typeface="Times New Roman"/>
              </a:rPr>
              <a:t>Department </a:t>
            </a:r>
            <a:r>
              <a:rPr dirty="0" sz="1400" b="1">
                <a:latin typeface="Times New Roman"/>
                <a:cs typeface="Times New Roman"/>
              </a:rPr>
              <a:t>of </a:t>
            </a:r>
            <a:r>
              <a:rPr dirty="0" sz="1400" spc="-5" b="1">
                <a:latin typeface="Times New Roman"/>
                <a:cs typeface="Times New Roman"/>
              </a:rPr>
              <a:t>Materials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Eng.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62527" y="426211"/>
            <a:ext cx="2292350" cy="64833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algn="just" marL="78105" marR="5080" indent="-66040">
              <a:lnSpc>
                <a:spcPts val="1610"/>
              </a:lnSpc>
              <a:spcBef>
                <a:spcPts val="215"/>
              </a:spcBef>
            </a:pPr>
            <a:r>
              <a:rPr dirty="0" sz="1400" spc="-60" b="1">
                <a:latin typeface="Times New Roman"/>
                <a:cs typeface="Times New Roman"/>
              </a:rPr>
              <a:t>3</a:t>
            </a:r>
            <a:r>
              <a:rPr dirty="0" sz="1300" spc="-60">
                <a:latin typeface="Arial"/>
                <a:cs typeface="Arial"/>
              </a:rPr>
              <a:t>ملا </a:t>
            </a:r>
            <a:r>
              <a:rPr dirty="0" sz="1400" b="1">
                <a:latin typeface="Times New Roman"/>
                <a:cs typeface="Times New Roman"/>
              </a:rPr>
              <a:t>Year, </a:t>
            </a:r>
            <a:r>
              <a:rPr dirty="0" sz="1400" spc="-5" b="1">
                <a:latin typeface="Times New Roman"/>
                <a:cs typeface="Times New Roman"/>
              </a:rPr>
              <a:t>Plastic Engineering.  Ass. </a:t>
            </a:r>
            <a:r>
              <a:rPr dirty="0" sz="1400" b="1">
                <a:latin typeface="Times New Roman"/>
                <a:cs typeface="Times New Roman"/>
              </a:rPr>
              <a:t>Prof. </a:t>
            </a:r>
            <a:r>
              <a:rPr dirty="0" sz="1400" spc="-5" b="1">
                <a:latin typeface="Times New Roman"/>
                <a:cs typeface="Times New Roman"/>
              </a:rPr>
              <a:t>Dr. Nabel Kadum.  </a:t>
            </a:r>
            <a:r>
              <a:rPr dirty="0" sz="1400" b="1">
                <a:latin typeface="Times New Roman"/>
                <a:cs typeface="Times New Roman"/>
              </a:rPr>
              <a:t>Lecture: 1.0.</a:t>
            </a:r>
            <a:r>
              <a:rPr dirty="0" sz="1400" spc="3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(2017/2018)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97579" y="9941051"/>
            <a:ext cx="669036" cy="1752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043736" y="1208887"/>
            <a:ext cx="5481320" cy="52412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10160">
              <a:lnSpc>
                <a:spcPct val="143600"/>
              </a:lnSpc>
              <a:spcBef>
                <a:spcPts val="95"/>
              </a:spcBef>
            </a:pPr>
            <a:r>
              <a:rPr dirty="0" sz="1400" spc="-5">
                <a:latin typeface="Times New Roman"/>
                <a:cs typeface="Times New Roman"/>
              </a:rPr>
              <a:t>applications are also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importance. </a:t>
            </a:r>
            <a:r>
              <a:rPr dirty="0" sz="1400" spc="-10">
                <a:latin typeface="Times New Roman"/>
                <a:cs typeface="Times New Roman"/>
              </a:rPr>
              <a:t>Nylon </a:t>
            </a:r>
            <a:r>
              <a:rPr dirty="0" sz="1400" spc="-5">
                <a:latin typeface="Times New Roman"/>
                <a:cs typeface="Times New Roman"/>
              </a:rPr>
              <a:t>6,6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prepared </a:t>
            </a:r>
            <a:r>
              <a:rPr dirty="0" sz="1400">
                <a:latin typeface="Times New Roman"/>
                <a:cs typeface="Times New Roman"/>
              </a:rPr>
              <a:t>from the  </a:t>
            </a:r>
            <a:r>
              <a:rPr dirty="0" sz="1400" spc="-5">
                <a:latin typeface="Times New Roman"/>
                <a:cs typeface="Times New Roman"/>
              </a:rPr>
              <a:t>polymerization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adipic acid and hexamethylenediamine, </a:t>
            </a:r>
            <a:r>
              <a:rPr dirty="0" sz="1400" spc="-10">
                <a:latin typeface="Times New Roman"/>
                <a:cs typeface="Times New Roman"/>
              </a:rPr>
              <a:t>while </a:t>
            </a:r>
            <a:r>
              <a:rPr dirty="0" sz="1400" spc="-5">
                <a:latin typeface="Times New Roman"/>
                <a:cs typeface="Times New Roman"/>
              </a:rPr>
              <a:t>nylon </a:t>
            </a:r>
            <a:r>
              <a:rPr dirty="0" sz="1400">
                <a:latin typeface="Times New Roman"/>
                <a:cs typeface="Times New Roman"/>
              </a:rPr>
              <a:t>6 is  </a:t>
            </a:r>
            <a:r>
              <a:rPr dirty="0" sz="1400" spc="-5">
                <a:latin typeface="Times New Roman"/>
                <a:cs typeface="Times New Roman"/>
              </a:rPr>
              <a:t>prepared from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caprolactam.</a:t>
            </a:r>
            <a:endParaRPr sz="1400">
              <a:latin typeface="Times New Roman"/>
              <a:cs typeface="Times New Roman"/>
            </a:endParaRPr>
          </a:p>
          <a:p>
            <a:pPr algn="just" marL="12700" marR="5715" indent="469265">
              <a:lnSpc>
                <a:spcPct val="143600"/>
              </a:lnSpc>
              <a:spcBef>
                <a:spcPts val="15"/>
              </a:spcBef>
            </a:pPr>
            <a:r>
              <a:rPr dirty="0" sz="1400" spc="-5">
                <a:latin typeface="Times New Roman"/>
                <a:cs typeface="Times New Roman"/>
              </a:rPr>
              <a:t>Processing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recyclables </a:t>
            </a:r>
            <a:r>
              <a:rPr dirty="0" sz="1400">
                <a:latin typeface="Times New Roman"/>
                <a:cs typeface="Times New Roman"/>
              </a:rPr>
              <a:t>is necessary to </a:t>
            </a:r>
            <a:r>
              <a:rPr dirty="0" sz="1400" spc="-5">
                <a:latin typeface="Times New Roman"/>
                <a:cs typeface="Times New Roman"/>
              </a:rPr>
              <a:t>transform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collected  materials into </a:t>
            </a:r>
            <a:r>
              <a:rPr dirty="0" sz="1400">
                <a:latin typeface="Times New Roman"/>
                <a:cs typeface="Times New Roman"/>
              </a:rPr>
              <a:t>raw </a:t>
            </a:r>
            <a:r>
              <a:rPr dirty="0" sz="1400" spc="-5">
                <a:latin typeface="Times New Roman"/>
                <a:cs typeface="Times New Roman"/>
              </a:rPr>
              <a:t>materials for the manufacture </a:t>
            </a:r>
            <a:r>
              <a:rPr dirty="0" sz="1400">
                <a:latin typeface="Times New Roman"/>
                <a:cs typeface="Times New Roman"/>
              </a:rPr>
              <a:t>of new </a:t>
            </a:r>
            <a:r>
              <a:rPr dirty="0" sz="1400" spc="-5">
                <a:latin typeface="Times New Roman"/>
                <a:cs typeface="Times New Roman"/>
              </a:rPr>
              <a:t>products. </a:t>
            </a:r>
            <a:r>
              <a:rPr dirty="0" sz="1400" spc="-10">
                <a:latin typeface="Times New Roman"/>
                <a:cs typeface="Times New Roman"/>
              </a:rPr>
              <a:t>In  </a:t>
            </a:r>
            <a:r>
              <a:rPr dirty="0" sz="1400" spc="-5">
                <a:latin typeface="Times New Roman"/>
                <a:cs typeface="Times New Roman"/>
              </a:rPr>
              <a:t>general there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two categories for nylon recyclingchemical and thermal  recycling.</a:t>
            </a:r>
            <a:endParaRPr sz="1400">
              <a:latin typeface="Times New Roman"/>
              <a:cs typeface="Times New Roman"/>
            </a:endParaRPr>
          </a:p>
          <a:p>
            <a:pPr algn="just" marL="12700" marR="7620">
              <a:lnSpc>
                <a:spcPct val="143800"/>
              </a:lnSpc>
              <a:spcBef>
                <a:spcPts val="5"/>
              </a:spcBef>
            </a:pPr>
            <a:r>
              <a:rPr dirty="0" sz="1400">
                <a:latin typeface="Arial"/>
                <a:cs typeface="Arial"/>
              </a:rPr>
              <a:t>٠ </a:t>
            </a:r>
            <a:r>
              <a:rPr dirty="0" sz="1400" spc="-5">
                <a:latin typeface="Times New Roman"/>
                <a:cs typeface="Times New Roman"/>
              </a:rPr>
              <a:t>Cliemical recycling. Involves breaking down the molecular structure of  tlie pol </a:t>
            </a:r>
            <a:r>
              <a:rPr dirty="0" sz="1400" spc="-10">
                <a:latin typeface="Times New Roman"/>
                <a:cs typeface="Times New Roman"/>
              </a:rPr>
              <a:t>mer </a:t>
            </a:r>
            <a:r>
              <a:rPr dirty="0" sz="1400" spc="-5">
                <a:latin typeface="Times New Roman"/>
                <a:cs typeface="Times New Roman"/>
              </a:rPr>
              <a:t>using chemical reactions. The </a:t>
            </a:r>
            <a:r>
              <a:rPr dirty="0" sz="1400" spc="-25">
                <a:latin typeface="Times New Roman"/>
                <a:cs typeface="Times New Roman"/>
              </a:rPr>
              <a:t>pi‟oducts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tlie reaction then  </a:t>
            </a: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5">
                <a:latin typeface="Times New Roman"/>
                <a:cs typeface="Times New Roman"/>
              </a:rPr>
              <a:t>purified and used again to produce either the same </a:t>
            </a:r>
            <a:r>
              <a:rPr dirty="0" sz="1400">
                <a:latin typeface="Times New Roman"/>
                <a:cs typeface="Times New Roman"/>
              </a:rPr>
              <a:t>or a </a:t>
            </a:r>
            <a:r>
              <a:rPr dirty="0" sz="1400" spc="-10">
                <a:latin typeface="Times New Roman"/>
                <a:cs typeface="Times New Roman"/>
              </a:rPr>
              <a:t>related  </a:t>
            </a:r>
            <a:r>
              <a:rPr dirty="0" sz="1400" spc="-5">
                <a:latin typeface="Times New Roman"/>
                <a:cs typeface="Times New Roman"/>
              </a:rPr>
              <a:t>polymer.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dirty="0" sz="1400">
                <a:latin typeface="Arial"/>
                <a:cs typeface="Arial"/>
              </a:rPr>
              <a:t>٠ </a:t>
            </a:r>
            <a:r>
              <a:rPr dirty="0" sz="1400" spc="-5">
                <a:latin typeface="Times New Roman"/>
                <a:cs typeface="Times New Roman"/>
              </a:rPr>
              <a:t>Thermal recycling. </a:t>
            </a:r>
            <a:r>
              <a:rPr dirty="0" sz="1400" spc="-10">
                <a:latin typeface="Times New Roman"/>
                <a:cs typeface="Times New Roman"/>
              </a:rPr>
              <a:t>Also </a:t>
            </a:r>
            <a:r>
              <a:rPr dirty="0" sz="1400" spc="-5">
                <a:latin typeface="Times New Roman"/>
                <a:cs typeface="Times New Roman"/>
              </a:rPr>
              <a:t>involves breaking down the chemical structure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800"/>
              </a:lnSpc>
              <a:spcBef>
                <a:spcPts val="5"/>
              </a:spcBef>
            </a:pP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polymer.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this </a:t>
            </a:r>
            <a:r>
              <a:rPr dirty="0" sz="1400">
                <a:latin typeface="Times New Roman"/>
                <a:cs typeface="Times New Roman"/>
              </a:rPr>
              <a:t>case, </a:t>
            </a:r>
            <a:r>
              <a:rPr dirty="0" sz="1400" spc="-5">
                <a:latin typeface="Times New Roman"/>
                <a:cs typeface="Times New Roman"/>
              </a:rPr>
              <a:t>instead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relying on cliemical reactions, the  primary veliicle for reaction is heat. </a:t>
            </a:r>
            <a:r>
              <a:rPr dirty="0" sz="1400" spc="-1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pyrolysis, for example, tlie polymer  </a:t>
            </a:r>
            <a:r>
              <a:rPr dirty="0" sz="1400">
                <a:latin typeface="Times New Roman"/>
                <a:cs typeface="Times New Roman"/>
              </a:rPr>
              <a:t>(or </a:t>
            </a:r>
            <a:r>
              <a:rPr dirty="0" sz="1400" spc="-5">
                <a:latin typeface="Times New Roman"/>
                <a:cs typeface="Times New Roman"/>
              </a:rPr>
              <a:t>mixture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polymers)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subjected to liigli lieat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absence of  sufficient oxygen </a:t>
            </a:r>
            <a:r>
              <a:rPr dirty="0" sz="1400" spc="-1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combustion. At tliese elevated </a:t>
            </a:r>
            <a:r>
              <a:rPr dirty="0" sz="1400">
                <a:latin typeface="Times New Roman"/>
                <a:cs typeface="Times New Roman"/>
              </a:rPr>
              <a:t>temperatures, </a:t>
            </a:r>
            <a:r>
              <a:rPr dirty="0" sz="1400" spc="-5">
                <a:latin typeface="Times New Roman"/>
                <a:cs typeface="Times New Roman"/>
              </a:rPr>
              <a:t>the  polymeric structure breaks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down.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marL="37465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10</a:t>
            </a:fld>
            <a:r>
              <a:rPr dirty="0"/>
              <a:t>/ from</a:t>
            </a:r>
            <a:r>
              <a:rPr dirty="0" spc="-105"/>
              <a:t> </a:t>
            </a:r>
            <a:r>
              <a:rPr dirty="0"/>
              <a:t>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94532" y="9936479"/>
            <a:ext cx="594360" cy="1752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895469" y="500888"/>
            <a:ext cx="13233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02310" algn="l"/>
              </a:tabLst>
            </a:pPr>
            <a:r>
              <a:rPr dirty="0" sz="1200" b="1">
                <a:latin typeface="Times New Roman"/>
                <a:cs typeface="Times New Roman"/>
              </a:rPr>
              <a:t>3</a:t>
            </a:r>
            <a:r>
              <a:rPr dirty="0" baseline="38194" sz="1200" b="1">
                <a:latin typeface="Times New Roman"/>
                <a:cs typeface="Times New Roman"/>
              </a:rPr>
              <a:t>rd</a:t>
            </a:r>
            <a:r>
              <a:rPr dirty="0" baseline="38194" sz="1200" spc="142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Y</a:t>
            </a:r>
            <a:r>
              <a:rPr dirty="0" sz="1200" spc="-15" b="1">
                <a:latin typeface="Times New Roman"/>
                <a:cs typeface="Times New Roman"/>
              </a:rPr>
              <a:t>e</a:t>
            </a:r>
            <a:r>
              <a:rPr dirty="0" sz="1200" b="1">
                <a:latin typeface="Times New Roman"/>
                <a:cs typeface="Times New Roman"/>
              </a:rPr>
              <a:t>ar	</a:t>
            </a:r>
            <a:r>
              <a:rPr dirty="0" sz="1200" spc="-15" b="1">
                <a:latin typeface="Times New Roman"/>
                <a:cs typeface="Times New Roman"/>
              </a:rPr>
              <a:t>P</a:t>
            </a:r>
            <a:r>
              <a:rPr dirty="0" sz="1200" b="1">
                <a:latin typeface="Times New Roman"/>
                <a:cs typeface="Times New Roman"/>
              </a:rPr>
              <a:t>ol</a:t>
            </a:r>
            <a:r>
              <a:rPr dirty="0" sz="1200" spc="10" b="1">
                <a:latin typeface="Times New Roman"/>
                <a:cs typeface="Times New Roman"/>
              </a:rPr>
              <a:t>y</a:t>
            </a:r>
            <a:r>
              <a:rPr dirty="0" sz="1200" spc="-5" b="1">
                <a:latin typeface="Times New Roman"/>
                <a:cs typeface="Times New Roman"/>
              </a:rPr>
              <a:t>mer</a:t>
            </a:r>
            <a:r>
              <a:rPr dirty="0" sz="1200" spc="-5" b="1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57369" y="676147"/>
            <a:ext cx="21844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Assist. Lecturer. </a:t>
            </a:r>
            <a:r>
              <a:rPr dirty="0" sz="1200" b="1">
                <a:latin typeface="Times New Roman"/>
                <a:cs typeface="Times New Roman"/>
              </a:rPr>
              <a:t>Abbas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Albawee.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2371" y="500888"/>
            <a:ext cx="1981200" cy="55880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 marR="440690">
              <a:lnSpc>
                <a:spcPts val="1380"/>
              </a:lnSpc>
              <a:spcBef>
                <a:spcPts val="195"/>
              </a:spcBef>
            </a:pPr>
            <a:r>
              <a:rPr dirty="0" sz="1200" spc="-5" b="1">
                <a:latin typeface="Times New Roman"/>
                <a:cs typeface="Times New Roman"/>
              </a:rPr>
              <a:t>University </a:t>
            </a:r>
            <a:r>
              <a:rPr dirty="0" sz="1200" b="1">
                <a:latin typeface="Times New Roman"/>
                <a:cs typeface="Times New Roman"/>
              </a:rPr>
              <a:t>of Diyala.  College of</a:t>
            </a:r>
            <a:r>
              <a:rPr dirty="0" sz="1200" spc="-5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Engineering.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45"/>
              </a:lnSpc>
            </a:pPr>
            <a:r>
              <a:rPr dirty="0" sz="1200" spc="-5" b="1">
                <a:latin typeface="Times New Roman"/>
                <a:cs typeface="Times New Roman"/>
              </a:rPr>
              <a:t>Department </a:t>
            </a:r>
            <a:r>
              <a:rPr dirty="0" sz="1200" b="1">
                <a:latin typeface="Times New Roman"/>
                <a:cs typeface="Times New Roman"/>
              </a:rPr>
              <a:t>of </a:t>
            </a:r>
            <a:r>
              <a:rPr dirty="0" sz="1200" spc="-5" b="1">
                <a:latin typeface="Times New Roman"/>
                <a:cs typeface="Times New Roman"/>
              </a:rPr>
              <a:t>Materials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Eng.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41591" y="851407"/>
            <a:ext cx="17589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91235" algn="l"/>
              </a:tabLst>
            </a:pPr>
            <a:r>
              <a:rPr dirty="0" sz="1200" b="1">
                <a:latin typeface="Times New Roman"/>
                <a:cs typeface="Times New Roman"/>
              </a:rPr>
              <a:t>L</a:t>
            </a:r>
            <a:r>
              <a:rPr dirty="0" sz="1200" spc="-5" b="1">
                <a:latin typeface="Times New Roman"/>
                <a:cs typeface="Times New Roman"/>
              </a:rPr>
              <a:t>ec</a:t>
            </a:r>
            <a:r>
              <a:rPr dirty="0" sz="1200" b="1">
                <a:latin typeface="Times New Roman"/>
                <a:cs typeface="Times New Roman"/>
              </a:rPr>
              <a:t>tur</a:t>
            </a:r>
            <a:r>
              <a:rPr dirty="0" sz="1200" spc="-10" b="1">
                <a:latin typeface="Times New Roman"/>
                <a:cs typeface="Times New Roman"/>
              </a:rPr>
              <a:t>e</a:t>
            </a:r>
            <a:r>
              <a:rPr dirty="0" sz="1200" b="1">
                <a:latin typeface="Times New Roman"/>
                <a:cs typeface="Times New Roman"/>
              </a:rPr>
              <a:t>: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10.	(2</a:t>
            </a:r>
            <a:r>
              <a:rPr dirty="0" sz="1200" spc="-5" b="1">
                <a:latin typeface="Times New Roman"/>
                <a:cs typeface="Times New Roman"/>
              </a:rPr>
              <a:t>0</a:t>
            </a:r>
            <a:r>
              <a:rPr dirty="0" sz="1200" b="1">
                <a:latin typeface="Times New Roman"/>
                <a:cs typeface="Times New Roman"/>
              </a:rPr>
              <a:t>18/</a:t>
            </a:r>
            <a:r>
              <a:rPr dirty="0" sz="1200" spc="10" b="1">
                <a:latin typeface="Times New Roman"/>
                <a:cs typeface="Times New Roman"/>
              </a:rPr>
              <a:t>2</a:t>
            </a:r>
            <a:r>
              <a:rPr dirty="0" sz="1200" b="1">
                <a:latin typeface="Times New Roman"/>
                <a:cs typeface="Times New Roman"/>
              </a:rPr>
              <a:t>019)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130550" y="63372"/>
            <a:ext cx="866775" cy="8667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046784" y="1031493"/>
            <a:ext cx="54813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recycling includes tlie sorting and separation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wastes, size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reduction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marL="37465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10</a:t>
            </a:fld>
            <a:r>
              <a:rPr dirty="0"/>
              <a:t>/ from</a:t>
            </a:r>
            <a:r>
              <a:rPr dirty="0" spc="-105"/>
              <a:t> </a:t>
            </a:r>
            <a:r>
              <a:rPr dirty="0"/>
              <a:t>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94532" y="9936479"/>
            <a:ext cx="594360" cy="1752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901565" y="500888"/>
            <a:ext cx="13233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02310" algn="l"/>
              </a:tabLst>
            </a:pPr>
            <a:r>
              <a:rPr dirty="0" sz="1200" b="1">
                <a:latin typeface="Times New Roman"/>
                <a:cs typeface="Times New Roman"/>
              </a:rPr>
              <a:t>3</a:t>
            </a:r>
            <a:r>
              <a:rPr dirty="0" baseline="38194" sz="1200" b="1">
                <a:latin typeface="Times New Roman"/>
                <a:cs typeface="Times New Roman"/>
              </a:rPr>
              <a:t>rd</a:t>
            </a:r>
            <a:r>
              <a:rPr dirty="0" baseline="38194" sz="1200" spc="142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Y</a:t>
            </a:r>
            <a:r>
              <a:rPr dirty="0" sz="1200" spc="-15" b="1">
                <a:latin typeface="Times New Roman"/>
                <a:cs typeface="Times New Roman"/>
              </a:rPr>
              <a:t>e</a:t>
            </a:r>
            <a:r>
              <a:rPr dirty="0" sz="1200" b="1">
                <a:latin typeface="Times New Roman"/>
                <a:cs typeface="Times New Roman"/>
              </a:rPr>
              <a:t>ar	</a:t>
            </a:r>
            <a:r>
              <a:rPr dirty="0" sz="1200" spc="-15" b="1">
                <a:latin typeface="Times New Roman"/>
                <a:cs typeface="Times New Roman"/>
              </a:rPr>
              <a:t>P</a:t>
            </a:r>
            <a:r>
              <a:rPr dirty="0" sz="1200" b="1">
                <a:latin typeface="Times New Roman"/>
                <a:cs typeface="Times New Roman"/>
              </a:rPr>
              <a:t>ol</a:t>
            </a:r>
            <a:r>
              <a:rPr dirty="0" sz="1200" spc="10" b="1">
                <a:latin typeface="Times New Roman"/>
                <a:cs typeface="Times New Roman"/>
              </a:rPr>
              <a:t>y</a:t>
            </a:r>
            <a:r>
              <a:rPr dirty="0" sz="1200" spc="-5" b="1">
                <a:latin typeface="Times New Roman"/>
                <a:cs typeface="Times New Roman"/>
              </a:rPr>
              <a:t>mer</a:t>
            </a:r>
            <a:r>
              <a:rPr dirty="0" sz="1200" spc="-5" b="1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63465" y="676147"/>
            <a:ext cx="21844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Assist. Lecturer. </a:t>
            </a:r>
            <a:r>
              <a:rPr dirty="0" sz="1200" b="1">
                <a:latin typeface="Times New Roman"/>
                <a:cs typeface="Times New Roman"/>
              </a:rPr>
              <a:t>Abbas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Albawee.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8468" y="500888"/>
            <a:ext cx="1981200" cy="55880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 marR="440690">
              <a:lnSpc>
                <a:spcPts val="1380"/>
              </a:lnSpc>
              <a:spcBef>
                <a:spcPts val="195"/>
              </a:spcBef>
            </a:pPr>
            <a:r>
              <a:rPr dirty="0" sz="1200" spc="-5" b="1">
                <a:latin typeface="Times New Roman"/>
                <a:cs typeface="Times New Roman"/>
              </a:rPr>
              <a:t>University </a:t>
            </a:r>
            <a:r>
              <a:rPr dirty="0" sz="1200" b="1">
                <a:latin typeface="Times New Roman"/>
                <a:cs typeface="Times New Roman"/>
              </a:rPr>
              <a:t>of Diyala.  College of</a:t>
            </a:r>
            <a:r>
              <a:rPr dirty="0" sz="1200" spc="-5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Engineering.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45"/>
              </a:lnSpc>
            </a:pPr>
            <a:r>
              <a:rPr dirty="0" sz="1200" spc="-5" b="1">
                <a:latin typeface="Times New Roman"/>
                <a:cs typeface="Times New Roman"/>
              </a:rPr>
              <a:t>Department </a:t>
            </a:r>
            <a:r>
              <a:rPr dirty="0" sz="1200" b="1">
                <a:latin typeface="Times New Roman"/>
                <a:cs typeface="Times New Roman"/>
              </a:rPr>
              <a:t>of </a:t>
            </a:r>
            <a:r>
              <a:rPr dirty="0" sz="1200" spc="-5" b="1">
                <a:latin typeface="Times New Roman"/>
                <a:cs typeface="Times New Roman"/>
              </a:rPr>
              <a:t>Materials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Eng.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47687" y="851407"/>
            <a:ext cx="17589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91235" algn="l"/>
              </a:tabLst>
            </a:pPr>
            <a:r>
              <a:rPr dirty="0" sz="1200" b="1">
                <a:latin typeface="Times New Roman"/>
                <a:cs typeface="Times New Roman"/>
              </a:rPr>
              <a:t>L</a:t>
            </a:r>
            <a:r>
              <a:rPr dirty="0" sz="1200" spc="-5" b="1">
                <a:latin typeface="Times New Roman"/>
                <a:cs typeface="Times New Roman"/>
              </a:rPr>
              <a:t>ec</a:t>
            </a:r>
            <a:r>
              <a:rPr dirty="0" sz="1200" b="1">
                <a:latin typeface="Times New Roman"/>
                <a:cs typeface="Times New Roman"/>
              </a:rPr>
              <a:t>tur</a:t>
            </a:r>
            <a:r>
              <a:rPr dirty="0" sz="1200" spc="-10" b="1">
                <a:latin typeface="Times New Roman"/>
                <a:cs typeface="Times New Roman"/>
              </a:rPr>
              <a:t>e</a:t>
            </a:r>
            <a:r>
              <a:rPr dirty="0" sz="1200" b="1">
                <a:latin typeface="Times New Roman"/>
                <a:cs typeface="Times New Roman"/>
              </a:rPr>
              <a:t>: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10.	(2</a:t>
            </a:r>
            <a:r>
              <a:rPr dirty="0" sz="1200" spc="-5" b="1">
                <a:latin typeface="Times New Roman"/>
                <a:cs typeface="Times New Roman"/>
              </a:rPr>
              <a:t>0</a:t>
            </a:r>
            <a:r>
              <a:rPr dirty="0" sz="1200" b="1">
                <a:latin typeface="Times New Roman"/>
                <a:cs typeface="Times New Roman"/>
              </a:rPr>
              <a:t>18/</a:t>
            </a:r>
            <a:r>
              <a:rPr dirty="0" sz="1200" spc="10" b="1">
                <a:latin typeface="Times New Roman"/>
                <a:cs typeface="Times New Roman"/>
              </a:rPr>
              <a:t>2</a:t>
            </a:r>
            <a:r>
              <a:rPr dirty="0" sz="1200" b="1">
                <a:latin typeface="Times New Roman"/>
                <a:cs typeface="Times New Roman"/>
              </a:rPr>
              <a:t>019)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136900" y="63372"/>
            <a:ext cx="866775" cy="8667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052880" y="1034541"/>
            <a:ext cx="5476875" cy="864235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2984500" marR="274320" indent="48260">
              <a:lnSpc>
                <a:spcPts val="1610"/>
              </a:lnSpc>
              <a:spcBef>
                <a:spcPts val="215"/>
              </a:spcBef>
            </a:pPr>
            <a:r>
              <a:rPr dirty="0" sz="1400">
                <a:latin typeface="Arial"/>
                <a:cs typeface="Arial"/>
              </a:rPr>
              <a:t>'"و</a:t>
            </a:r>
            <a:r>
              <a:rPr dirty="0" sz="1400" b="1">
                <a:latin typeface="Times New Roman"/>
                <a:cs typeface="Times New Roman"/>
              </a:rPr>
              <a:t>Year, </a:t>
            </a:r>
            <a:r>
              <a:rPr dirty="0" sz="1400" spc="-5" b="1">
                <a:latin typeface="Times New Roman"/>
                <a:cs typeface="Times New Roman"/>
              </a:rPr>
              <a:t>Plastic Engineering.  Ass. </a:t>
            </a:r>
            <a:r>
              <a:rPr dirty="0" sz="1400" b="1">
                <a:latin typeface="Times New Roman"/>
                <a:cs typeface="Times New Roman"/>
              </a:rPr>
              <a:t>Prof. </a:t>
            </a:r>
            <a:r>
              <a:rPr dirty="0" sz="1400" spc="-5" b="1">
                <a:latin typeface="Times New Roman"/>
                <a:cs typeface="Times New Roman"/>
              </a:rPr>
              <a:t>Dr. Nabel</a:t>
            </a:r>
            <a:r>
              <a:rPr dirty="0" sz="1400" spc="-4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Kadum.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700"/>
              </a:lnSpc>
            </a:pPr>
            <a:r>
              <a:rPr dirty="0" sz="1400" spc="-5">
                <a:latin typeface="Times New Roman"/>
                <a:cs typeface="Times New Roman"/>
              </a:rPr>
              <a:t>and melt filtration. The basic polymer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not altered during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process. The  main disadvantage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this type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recycling is the deterioratioir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product  properties in every cycle. This occurs because the molecular weiglit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 recycled resin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reduced due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10">
                <a:latin typeface="Times New Roman"/>
                <a:cs typeface="Times New Roman"/>
              </a:rPr>
              <a:t>chain </a:t>
            </a:r>
            <a:r>
              <a:rPr dirty="0" sz="1400" spc="-5">
                <a:latin typeface="Times New Roman"/>
                <a:cs typeface="Times New Roman"/>
              </a:rPr>
              <a:t>scission reactions caused </a:t>
            </a:r>
            <a:r>
              <a:rPr dirty="0" sz="1400">
                <a:latin typeface="Times New Roman"/>
                <a:cs typeface="Times New Roman"/>
              </a:rPr>
              <a:t>by the  </a:t>
            </a:r>
            <a:r>
              <a:rPr dirty="0" sz="1400" spc="-5">
                <a:latin typeface="Times New Roman"/>
                <a:cs typeface="Times New Roman"/>
              </a:rPr>
              <a:t>presence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water and trace acidic, impurities. Strategies for maintaining the  polymer </a:t>
            </a:r>
            <a:r>
              <a:rPr dirty="0" sz="1400">
                <a:latin typeface="Times New Roman"/>
                <a:cs typeface="Times New Roman"/>
              </a:rPr>
              <a:t>average </a:t>
            </a:r>
            <a:r>
              <a:rPr dirty="0" sz="1400" spc="-5">
                <a:latin typeface="Times New Roman"/>
                <a:cs typeface="Times New Roman"/>
              </a:rPr>
              <a:t>molecirlar weight during reprocessing include intensive  drying, reprocessing with degassing vacrrrrm, </a:t>
            </a:r>
            <a:r>
              <a:rPr dirty="0" sz="1400">
                <a:latin typeface="Times New Roman"/>
                <a:cs typeface="Times New Roman"/>
              </a:rPr>
              <a:t>tlie </a:t>
            </a:r>
            <a:r>
              <a:rPr dirty="0" sz="1400" spc="-5">
                <a:latin typeface="Times New Roman"/>
                <a:cs typeface="Times New Roman"/>
              </a:rPr>
              <a:t>use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chain extender  compounds,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etc.</a:t>
            </a:r>
            <a:endParaRPr sz="1400">
              <a:latin typeface="Times New Roman"/>
              <a:cs typeface="Times New Roman"/>
            </a:endParaRPr>
          </a:p>
          <a:p>
            <a:pPr algn="just" marL="12700" marR="7620">
              <a:lnSpc>
                <a:spcPct val="143600"/>
              </a:lnSpc>
              <a:spcBef>
                <a:spcPts val="800"/>
              </a:spcBef>
              <a:buAutoNum type="arabicPeriod" startAt="3"/>
              <a:tabLst>
                <a:tab pos="210820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Chemical </a:t>
            </a:r>
            <a:r>
              <a:rPr dirty="0" sz="1400" b="1">
                <a:latin typeface="Times New Roman"/>
                <a:cs typeface="Times New Roman"/>
              </a:rPr>
              <a:t>or </a:t>
            </a:r>
            <a:r>
              <a:rPr dirty="0" sz="1400" spc="-5" b="1">
                <a:latin typeface="Times New Roman"/>
                <a:cs typeface="Times New Roman"/>
              </a:rPr>
              <a:t>Feedstock </a:t>
            </a:r>
            <a:r>
              <a:rPr dirty="0" sz="1400" b="1">
                <a:latin typeface="Times New Roman"/>
                <a:cs typeface="Times New Roman"/>
              </a:rPr>
              <a:t>recycling </a:t>
            </a:r>
            <a:r>
              <a:rPr dirty="0" sz="1400" spc="-5">
                <a:latin typeface="Times New Roman"/>
                <a:cs typeface="Times New Roman"/>
              </a:rPr>
              <a:t>(tertiary recycling) has been defined 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the process leading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total depolymerization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PET to the monomers, 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partial depolymerization to oligomers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other chemical substances.  The monomers corrld subseqrrently repolymerized to regenerate the original  polymer.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800"/>
              </a:lnSpc>
              <a:spcBef>
                <a:spcPts val="815"/>
              </a:spcBef>
              <a:buAutoNum type="arabicPeriod" startAt="3"/>
              <a:tabLst>
                <a:tab pos="256540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Energy recovery </a:t>
            </a:r>
            <a:r>
              <a:rPr dirty="0" sz="1400" spc="-5">
                <a:latin typeface="Times New Roman"/>
                <a:cs typeface="Times New Roman"/>
              </a:rPr>
              <a:t>(Quaternary recycling) refers to the </a:t>
            </a:r>
            <a:r>
              <a:rPr dirty="0" sz="1400">
                <a:latin typeface="Times New Roman"/>
                <a:cs typeface="Times New Roman"/>
              </a:rPr>
              <a:t>recovery of  </a:t>
            </a:r>
            <a:r>
              <a:rPr dirty="0" sz="1400" spc="-25">
                <a:latin typeface="Times New Roman"/>
                <a:cs typeface="Times New Roman"/>
              </a:rPr>
              <a:t>plastic‟s </a:t>
            </a:r>
            <a:r>
              <a:rPr dirty="0" sz="1400" spc="-5">
                <a:latin typeface="Times New Roman"/>
                <a:cs typeface="Times New Roman"/>
              </a:rPr>
              <a:t>energ </a:t>
            </a:r>
            <a:r>
              <a:rPr dirty="0" sz="1400">
                <a:latin typeface="Times New Roman"/>
                <a:cs typeface="Times New Roman"/>
              </a:rPr>
              <a:t>content. </a:t>
            </a:r>
            <a:r>
              <a:rPr dirty="0" sz="1400" spc="-5">
                <a:latin typeface="Times New Roman"/>
                <a:cs typeface="Times New Roman"/>
              </a:rPr>
              <a:t>Incineration aiming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35">
                <a:latin typeface="Times New Roman"/>
                <a:cs typeface="Times New Roman"/>
              </a:rPr>
              <a:t>recover </a:t>
            </a:r>
            <a:r>
              <a:rPr dirty="0" sz="1400" spc="25">
                <a:latin typeface="Times New Roman"/>
                <a:cs typeface="Times New Roman"/>
              </a:rPr>
              <a:t>of </a:t>
            </a:r>
            <a:r>
              <a:rPr dirty="0" sz="1400">
                <a:latin typeface="Times New Roman"/>
                <a:cs typeface="Times New Roman"/>
              </a:rPr>
              <a:t>energy </a:t>
            </a:r>
            <a:r>
              <a:rPr dirty="0" sz="1400" spc="-5">
                <a:latin typeface="Times New Roman"/>
                <a:cs typeface="Times New Roman"/>
              </a:rPr>
              <a:t>is  currently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most effective way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reduce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volume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organic materials.  Although polymers are actrrally high-yielding energy sources, this method  </a:t>
            </a:r>
            <a:r>
              <a:rPr dirty="0" sz="1400">
                <a:latin typeface="Times New Roman"/>
                <a:cs typeface="Times New Roman"/>
              </a:rPr>
              <a:t>has </a:t>
            </a:r>
            <a:r>
              <a:rPr dirty="0" sz="1400" spc="-5">
                <a:latin typeface="Times New Roman"/>
                <a:cs typeface="Times New Roman"/>
              </a:rPr>
              <a:t>been widely </a:t>
            </a:r>
            <a:r>
              <a:rPr dirty="0" sz="1400">
                <a:latin typeface="Times New Roman"/>
                <a:cs typeface="Times New Roman"/>
              </a:rPr>
              <a:t>accused as </a:t>
            </a:r>
            <a:r>
              <a:rPr dirty="0" sz="1400" spc="-5">
                <a:latin typeface="Times New Roman"/>
                <a:cs typeface="Times New Roman"/>
              </a:rPr>
              <a:t>ecologically unacceptable owing to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health  risk from </a:t>
            </a:r>
            <a:r>
              <a:rPr dirty="0" sz="1400">
                <a:latin typeface="Times New Roman"/>
                <a:cs typeface="Times New Roman"/>
              </a:rPr>
              <a:t>air </a:t>
            </a:r>
            <a:r>
              <a:rPr dirty="0" sz="1400" spc="-5">
                <a:latin typeface="Times New Roman"/>
                <a:cs typeface="Times New Roman"/>
              </a:rPr>
              <a:t>born </a:t>
            </a:r>
            <a:r>
              <a:rPr dirty="0" sz="1400">
                <a:latin typeface="Times New Roman"/>
                <a:cs typeface="Times New Roman"/>
              </a:rPr>
              <a:t>toxic </a:t>
            </a:r>
            <a:r>
              <a:rPr dirty="0" sz="1400" spc="-5">
                <a:latin typeface="Times New Roman"/>
                <a:cs typeface="Times New Roman"/>
              </a:rPr>
              <a:t>substances </a:t>
            </a:r>
            <a:r>
              <a:rPr dirty="0" sz="1400">
                <a:latin typeface="Times New Roman"/>
                <a:cs typeface="Times New Roman"/>
              </a:rPr>
              <a:t>e.g. </a:t>
            </a:r>
            <a:r>
              <a:rPr dirty="0" sz="1400" spc="-5">
                <a:latin typeface="Times New Roman"/>
                <a:cs typeface="Times New Roman"/>
              </a:rPr>
              <a:t>dioxins (in the case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chlorine  containing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polymers).</a:t>
            </a:r>
            <a:endParaRPr sz="1400">
              <a:latin typeface="Times New Roman"/>
              <a:cs typeface="Times New Roman"/>
            </a:endParaRPr>
          </a:p>
          <a:p>
            <a:pPr algn="just" marL="12700" marR="9525" indent="469265">
              <a:lnSpc>
                <a:spcPct val="143600"/>
              </a:lnSpc>
            </a:pPr>
            <a:r>
              <a:rPr dirty="0" sz="1400" spc="-5">
                <a:latin typeface="Times New Roman"/>
                <a:cs typeface="Times New Roman"/>
              </a:rPr>
              <a:t>Tlie direct reuse </a:t>
            </a:r>
            <a:r>
              <a:rPr dirty="0" sz="1400">
                <a:latin typeface="Times New Roman"/>
                <a:cs typeface="Times New Roman"/>
              </a:rPr>
              <a:t>of a </a:t>
            </a:r>
            <a:r>
              <a:rPr dirty="0" sz="1400" spc="-5">
                <a:latin typeface="Times New Roman"/>
                <a:cs typeface="Times New Roman"/>
              </a:rPr>
              <a:t>plastic material (i.e. PET) </a:t>
            </a:r>
            <a:r>
              <a:rPr dirty="0" sz="1400">
                <a:latin typeface="Times New Roman"/>
                <a:cs typeface="Times New Roman"/>
              </a:rPr>
              <a:t>could be </a:t>
            </a:r>
            <a:r>
              <a:rPr dirty="0" sz="1400" spc="-5">
                <a:latin typeface="Times New Roman"/>
                <a:cs typeface="Times New Roman"/>
              </a:rPr>
              <a:t>considered  </a:t>
            </a:r>
            <a:r>
              <a:rPr dirty="0" sz="1400">
                <a:latin typeface="Times New Roman"/>
                <a:cs typeface="Times New Roman"/>
              </a:rPr>
              <a:t>as a </a:t>
            </a:r>
            <a:r>
              <a:rPr dirty="0" sz="1400" spc="-5">
                <a:latin typeface="Times New Roman"/>
                <a:cs typeface="Times New Roman"/>
              </a:rPr>
              <a:t>“zero </a:t>
            </a:r>
            <a:r>
              <a:rPr dirty="0" sz="1400">
                <a:latin typeface="Times New Roman"/>
                <a:cs typeface="Times New Roman"/>
              </a:rPr>
              <a:t>order” </a:t>
            </a:r>
            <a:r>
              <a:rPr dirty="0" sz="1400" spc="-10">
                <a:latin typeface="Times New Roman"/>
                <a:cs typeface="Times New Roman"/>
              </a:rPr>
              <a:t>rec </a:t>
            </a:r>
            <a:r>
              <a:rPr dirty="0" sz="1400">
                <a:latin typeface="Times New Roman"/>
                <a:cs typeface="Times New Roman"/>
              </a:rPr>
              <a:t>cling </a:t>
            </a:r>
            <a:r>
              <a:rPr dirty="0" sz="1400" spc="-5">
                <a:latin typeface="Times New Roman"/>
                <a:cs typeface="Times New Roman"/>
              </a:rPr>
              <a:t>teclinique. </a:t>
            </a:r>
            <a:r>
              <a:rPr dirty="0" sz="1400" spc="-10">
                <a:latin typeface="Times New Roman"/>
                <a:cs typeface="Times New Roman"/>
              </a:rPr>
              <a:t>In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10">
                <a:latin typeface="Times New Roman"/>
                <a:cs typeface="Times New Roman"/>
              </a:rPr>
              <a:t>lot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countries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is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10">
                <a:latin typeface="Times New Roman"/>
                <a:cs typeface="Times New Roman"/>
              </a:rPr>
              <a:t>common  </a:t>
            </a:r>
            <a:r>
              <a:rPr dirty="0" sz="1400" spc="-5">
                <a:latin typeface="Times New Roman"/>
                <a:cs typeface="Times New Roman"/>
              </a:rPr>
              <a:t>practice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PET-bottles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to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refilled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and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reused.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However,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this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should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done</a:t>
            </a:r>
            <a:endParaRPr sz="1400">
              <a:latin typeface="Times New Roman"/>
              <a:cs typeface="Times New Roman"/>
            </a:endParaRPr>
          </a:p>
          <a:p>
            <a:pPr algn="just" marL="12700" marR="11430">
              <a:lnSpc>
                <a:spcPct val="143500"/>
              </a:lnSpc>
              <a:spcBef>
                <a:spcPts val="10"/>
              </a:spcBef>
            </a:pPr>
            <a:r>
              <a:rPr dirty="0" sz="1400" spc="-5">
                <a:latin typeface="Times New Roman"/>
                <a:cs typeface="Times New Roman"/>
              </a:rPr>
              <a:t>with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great </a:t>
            </a:r>
            <a:r>
              <a:rPr dirty="0" sz="1400">
                <a:latin typeface="Times New Roman"/>
                <a:cs typeface="Times New Roman"/>
              </a:rPr>
              <a:t>care </a:t>
            </a:r>
            <a:r>
              <a:rPr dirty="0" sz="1400" spc="-5">
                <a:latin typeface="Times New Roman"/>
                <a:cs typeface="Times New Roman"/>
              </a:rPr>
              <a:t>since plastic bottles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more likely than glass to absorb  contaminants  that  </a:t>
            </a:r>
            <a:r>
              <a:rPr dirty="0" sz="1400" spc="-10">
                <a:latin typeface="Times New Roman"/>
                <a:cs typeface="Times New Roman"/>
              </a:rPr>
              <a:t>could  </a:t>
            </a:r>
            <a:r>
              <a:rPr dirty="0" sz="1400">
                <a:latin typeface="Times New Roman"/>
                <a:cs typeface="Times New Roman"/>
              </a:rPr>
              <a:t>be  </a:t>
            </a:r>
            <a:r>
              <a:rPr dirty="0" sz="1400" spc="-5">
                <a:latin typeface="Times New Roman"/>
                <a:cs typeface="Times New Roman"/>
              </a:rPr>
              <a:t>released  back  into  food  when  </a:t>
            </a:r>
            <a:r>
              <a:rPr dirty="0" sz="1400">
                <a:latin typeface="Times New Roman"/>
                <a:cs typeface="Times New Roman"/>
              </a:rPr>
              <a:t>the  </a:t>
            </a:r>
            <a:r>
              <a:rPr dirty="0" sz="1400" spc="-5">
                <a:latin typeface="Times New Roman"/>
                <a:cs typeface="Times New Roman"/>
              </a:rPr>
              <a:t>bottle  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marL="37465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10</a:t>
            </a:fld>
            <a:r>
              <a:rPr dirty="0"/>
              <a:t>/ from</a:t>
            </a:r>
            <a:r>
              <a:rPr dirty="0" spc="-105"/>
              <a:t> </a:t>
            </a:r>
            <a:r>
              <a:rPr dirty="0"/>
              <a:t>8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94532" y="9936479"/>
            <a:ext cx="594360" cy="1752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901565" y="500888"/>
            <a:ext cx="13233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02310" algn="l"/>
              </a:tabLst>
            </a:pPr>
            <a:r>
              <a:rPr dirty="0" sz="1200" b="1">
                <a:latin typeface="Times New Roman"/>
                <a:cs typeface="Times New Roman"/>
              </a:rPr>
              <a:t>3</a:t>
            </a:r>
            <a:r>
              <a:rPr dirty="0" baseline="38194" sz="1200" b="1">
                <a:latin typeface="Times New Roman"/>
                <a:cs typeface="Times New Roman"/>
              </a:rPr>
              <a:t>rd</a:t>
            </a:r>
            <a:r>
              <a:rPr dirty="0" baseline="38194" sz="1200" spc="142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Y</a:t>
            </a:r>
            <a:r>
              <a:rPr dirty="0" sz="1200" spc="-15" b="1">
                <a:latin typeface="Times New Roman"/>
                <a:cs typeface="Times New Roman"/>
              </a:rPr>
              <a:t>e</a:t>
            </a:r>
            <a:r>
              <a:rPr dirty="0" sz="1200" b="1">
                <a:latin typeface="Times New Roman"/>
                <a:cs typeface="Times New Roman"/>
              </a:rPr>
              <a:t>ar	</a:t>
            </a:r>
            <a:r>
              <a:rPr dirty="0" sz="1200" spc="-15" b="1">
                <a:latin typeface="Times New Roman"/>
                <a:cs typeface="Times New Roman"/>
              </a:rPr>
              <a:t>P</a:t>
            </a:r>
            <a:r>
              <a:rPr dirty="0" sz="1200" b="1">
                <a:latin typeface="Times New Roman"/>
                <a:cs typeface="Times New Roman"/>
              </a:rPr>
              <a:t>ol</a:t>
            </a:r>
            <a:r>
              <a:rPr dirty="0" sz="1200" spc="10" b="1">
                <a:latin typeface="Times New Roman"/>
                <a:cs typeface="Times New Roman"/>
              </a:rPr>
              <a:t>y</a:t>
            </a:r>
            <a:r>
              <a:rPr dirty="0" sz="1200" spc="-5" b="1">
                <a:latin typeface="Times New Roman"/>
                <a:cs typeface="Times New Roman"/>
              </a:rPr>
              <a:t>mer</a:t>
            </a:r>
            <a:r>
              <a:rPr dirty="0" sz="1200" spc="-5" b="1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63465" y="676147"/>
            <a:ext cx="21844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Assist. Lecturer. </a:t>
            </a:r>
            <a:r>
              <a:rPr dirty="0" sz="1200" b="1">
                <a:latin typeface="Times New Roman"/>
                <a:cs typeface="Times New Roman"/>
              </a:rPr>
              <a:t>Abbas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Albawee.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8468" y="500888"/>
            <a:ext cx="1981200" cy="55880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 marR="440690">
              <a:lnSpc>
                <a:spcPts val="1380"/>
              </a:lnSpc>
              <a:spcBef>
                <a:spcPts val="195"/>
              </a:spcBef>
            </a:pPr>
            <a:r>
              <a:rPr dirty="0" sz="1200" spc="-5" b="1">
                <a:latin typeface="Times New Roman"/>
                <a:cs typeface="Times New Roman"/>
              </a:rPr>
              <a:t>University </a:t>
            </a:r>
            <a:r>
              <a:rPr dirty="0" sz="1200" b="1">
                <a:latin typeface="Times New Roman"/>
                <a:cs typeface="Times New Roman"/>
              </a:rPr>
              <a:t>of Diyala.  College of</a:t>
            </a:r>
            <a:r>
              <a:rPr dirty="0" sz="1200" spc="-5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Engineering.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45"/>
              </a:lnSpc>
            </a:pPr>
            <a:r>
              <a:rPr dirty="0" sz="1200" spc="-5" b="1">
                <a:latin typeface="Times New Roman"/>
                <a:cs typeface="Times New Roman"/>
              </a:rPr>
              <a:t>Department </a:t>
            </a:r>
            <a:r>
              <a:rPr dirty="0" sz="1200" b="1">
                <a:latin typeface="Times New Roman"/>
                <a:cs typeface="Times New Roman"/>
              </a:rPr>
              <a:t>of </a:t>
            </a:r>
            <a:r>
              <a:rPr dirty="0" sz="1200" spc="-5" b="1">
                <a:latin typeface="Times New Roman"/>
                <a:cs typeface="Times New Roman"/>
              </a:rPr>
              <a:t>Materials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Eng.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47687" y="851407"/>
            <a:ext cx="17589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91235" algn="l"/>
              </a:tabLst>
            </a:pPr>
            <a:r>
              <a:rPr dirty="0" sz="1200" b="1">
                <a:latin typeface="Times New Roman"/>
                <a:cs typeface="Times New Roman"/>
              </a:rPr>
              <a:t>L</a:t>
            </a:r>
            <a:r>
              <a:rPr dirty="0" sz="1200" spc="-5" b="1">
                <a:latin typeface="Times New Roman"/>
                <a:cs typeface="Times New Roman"/>
              </a:rPr>
              <a:t>ec</a:t>
            </a:r>
            <a:r>
              <a:rPr dirty="0" sz="1200" b="1">
                <a:latin typeface="Times New Roman"/>
                <a:cs typeface="Times New Roman"/>
              </a:rPr>
              <a:t>tur</a:t>
            </a:r>
            <a:r>
              <a:rPr dirty="0" sz="1200" spc="-10" b="1">
                <a:latin typeface="Times New Roman"/>
                <a:cs typeface="Times New Roman"/>
              </a:rPr>
              <a:t>e</a:t>
            </a:r>
            <a:r>
              <a:rPr dirty="0" sz="1200" b="1">
                <a:latin typeface="Times New Roman"/>
                <a:cs typeface="Times New Roman"/>
              </a:rPr>
              <a:t>: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10.	(2</a:t>
            </a:r>
            <a:r>
              <a:rPr dirty="0" sz="1200" spc="-5" b="1">
                <a:latin typeface="Times New Roman"/>
                <a:cs typeface="Times New Roman"/>
              </a:rPr>
              <a:t>0</a:t>
            </a:r>
            <a:r>
              <a:rPr dirty="0" sz="1200" b="1">
                <a:latin typeface="Times New Roman"/>
                <a:cs typeface="Times New Roman"/>
              </a:rPr>
              <a:t>18/</a:t>
            </a:r>
            <a:r>
              <a:rPr dirty="0" sz="1200" spc="10" b="1">
                <a:latin typeface="Times New Roman"/>
                <a:cs typeface="Times New Roman"/>
              </a:rPr>
              <a:t>2</a:t>
            </a:r>
            <a:r>
              <a:rPr dirty="0" sz="1200" b="1">
                <a:latin typeface="Times New Roman"/>
                <a:cs typeface="Times New Roman"/>
              </a:rPr>
              <a:t>019)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136900" y="63372"/>
            <a:ext cx="866775" cy="8667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052880" y="1029969"/>
            <a:ext cx="54762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refilled.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Moreover,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refill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PET-bottle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with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high-alcoholic-degree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drink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marL="37465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10</a:t>
            </a:fld>
            <a:r>
              <a:rPr dirty="0"/>
              <a:t>/ from</a:t>
            </a:r>
            <a:r>
              <a:rPr dirty="0" spc="-105"/>
              <a:t> </a:t>
            </a:r>
            <a:r>
              <a:rPr dirty="0"/>
              <a:t>8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83563" y="505967"/>
            <a:ext cx="2281428" cy="6141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071168" y="479551"/>
            <a:ext cx="2308225" cy="64833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205104">
              <a:lnSpc>
                <a:spcPts val="1610"/>
              </a:lnSpc>
              <a:spcBef>
                <a:spcPts val="215"/>
              </a:spcBef>
            </a:pPr>
            <a:r>
              <a:rPr dirty="0" sz="1400" spc="-5" b="1">
                <a:latin typeface="Times New Roman"/>
                <a:cs typeface="Times New Roman"/>
              </a:rPr>
              <a:t>University </a:t>
            </a:r>
            <a:r>
              <a:rPr dirty="0" sz="1400" b="1">
                <a:latin typeface="Times New Roman"/>
                <a:cs typeface="Times New Roman"/>
              </a:rPr>
              <a:t>of </a:t>
            </a:r>
            <a:r>
              <a:rPr dirty="0" sz="1400" spc="-5" b="1">
                <a:latin typeface="Times New Roman"/>
                <a:cs typeface="Times New Roman"/>
              </a:rPr>
              <a:t>Al-Qadisiyah.  College </a:t>
            </a:r>
            <a:r>
              <a:rPr dirty="0" sz="1400" b="1">
                <a:latin typeface="Times New Roman"/>
                <a:cs typeface="Times New Roman"/>
              </a:rPr>
              <a:t>of</a:t>
            </a:r>
            <a:r>
              <a:rPr dirty="0" sz="1400" spc="-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Engineei’ing.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z="1400" spc="-5" b="1">
                <a:latin typeface="Times New Roman"/>
                <a:cs typeface="Times New Roman"/>
              </a:rPr>
              <a:t>Department </a:t>
            </a:r>
            <a:r>
              <a:rPr dirty="0" sz="1400" b="1">
                <a:latin typeface="Times New Roman"/>
                <a:cs typeface="Times New Roman"/>
              </a:rPr>
              <a:t>of </a:t>
            </a:r>
            <a:r>
              <a:rPr dirty="0" sz="1400" spc="-5" b="1">
                <a:latin typeface="Times New Roman"/>
                <a:cs typeface="Times New Roman"/>
              </a:rPr>
              <a:t>Materials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Eng.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485388" y="9942576"/>
            <a:ext cx="592836" cy="1752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034154" y="464311"/>
            <a:ext cx="2292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25793" sz="2100" spc="7" b="1">
                <a:latin typeface="Times New Roman"/>
                <a:cs typeface="Times New Roman"/>
              </a:rPr>
              <a:t>3</a:t>
            </a:r>
            <a:r>
              <a:rPr dirty="0" sz="900" spc="-10" b="1">
                <a:latin typeface="Times New Roman"/>
                <a:cs typeface="Times New Roman"/>
              </a:rPr>
              <a:t>rd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82692" y="546607"/>
            <a:ext cx="14966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78535" algn="l"/>
              </a:tabLst>
            </a:pPr>
            <a:r>
              <a:rPr dirty="0" sz="1400" b="1">
                <a:latin typeface="Times New Roman"/>
                <a:cs typeface="Times New Roman"/>
              </a:rPr>
              <a:t>Year,	</a:t>
            </a:r>
            <a:r>
              <a:rPr dirty="0" sz="1400" spc="-5" b="1">
                <a:latin typeface="Times New Roman"/>
                <a:cs typeface="Times New Roman"/>
              </a:rPr>
              <a:t>Plastic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21963" y="750823"/>
            <a:ext cx="9988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Times New Roman"/>
                <a:cs typeface="Times New Roman"/>
              </a:rPr>
              <a:t>Engineering,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21963" y="955293"/>
            <a:ext cx="22561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Times New Roman"/>
                <a:cs typeface="Times New Roman"/>
              </a:rPr>
              <a:t>Ass. </a:t>
            </a:r>
            <a:r>
              <a:rPr dirty="0" sz="1400" b="1">
                <a:latin typeface="Times New Roman"/>
                <a:cs typeface="Times New Roman"/>
              </a:rPr>
              <a:t>Prof. </a:t>
            </a:r>
            <a:r>
              <a:rPr dirty="0" sz="1400" spc="-5" b="1">
                <a:latin typeface="Times New Roman"/>
                <a:cs typeface="Times New Roman"/>
              </a:rPr>
              <a:t>Dr. Nabel</a:t>
            </a:r>
            <a:r>
              <a:rPr dirty="0" sz="1400" spc="32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Kadum.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49832" y="1159509"/>
            <a:ext cx="5102225" cy="97599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84500">
              <a:lnSpc>
                <a:spcPct val="100000"/>
              </a:lnSpc>
              <a:spcBef>
                <a:spcPts val="100"/>
              </a:spcBef>
              <a:tabLst>
                <a:tab pos="4152265" algn="l"/>
              </a:tabLst>
            </a:pPr>
            <a:r>
              <a:rPr dirty="0" sz="1400" b="1">
                <a:latin typeface="Times New Roman"/>
                <a:cs typeface="Times New Roman"/>
              </a:rPr>
              <a:t>Lecture:</a:t>
            </a:r>
            <a:r>
              <a:rPr dirty="0" sz="1400" spc="-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10.	(2017/2018)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3600"/>
              </a:lnSpc>
              <a:spcBef>
                <a:spcPts val="975"/>
              </a:spcBef>
            </a:pPr>
            <a:r>
              <a:rPr dirty="0" sz="1400">
                <a:latin typeface="Times New Roman"/>
                <a:cs typeface="Times New Roman"/>
              </a:rPr>
              <a:t>may lead </a:t>
            </a:r>
            <a:r>
              <a:rPr dirty="0" sz="1400" spc="-5">
                <a:latin typeface="Times New Roman"/>
                <a:cs typeface="Times New Roman"/>
              </a:rPr>
              <a:t>to degradation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macromolecular chains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unexpected  results.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49832" y="5038470"/>
            <a:ext cx="5469890" cy="38931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4605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Polymer Recycling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Techniques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900">
              <a:latin typeface="Times New Roman"/>
              <a:cs typeface="Times New Roman"/>
            </a:endParaRPr>
          </a:p>
          <a:p>
            <a:pPr algn="just" marL="12700" marR="5080" indent="469265">
              <a:lnSpc>
                <a:spcPct val="143800"/>
              </a:lnSpc>
              <a:tabLst>
                <a:tab pos="1477010" algn="l"/>
                <a:tab pos="2240280" algn="l"/>
                <a:tab pos="3358515" algn="l"/>
                <a:tab pos="4004310" algn="l"/>
                <a:tab pos="4678680" algn="l"/>
              </a:tabLst>
            </a:pPr>
            <a:r>
              <a:rPr dirty="0" sz="1400" spc="-5">
                <a:latin typeface="Times New Roman"/>
                <a:cs typeface="Times New Roman"/>
              </a:rPr>
              <a:t>The objective </a:t>
            </a:r>
            <a:r>
              <a:rPr dirty="0" sz="1400">
                <a:latin typeface="Times New Roman"/>
                <a:cs typeface="Times New Roman"/>
              </a:rPr>
              <a:t>of a </a:t>
            </a:r>
            <a:r>
              <a:rPr dirty="0" sz="1400" spc="-5">
                <a:latin typeface="Times New Roman"/>
                <a:cs typeface="Times New Roman"/>
              </a:rPr>
              <a:t>plastic management policy,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accordance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the  principles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sustainable development (development that meets the needs of  present generation </a:t>
            </a:r>
            <a:r>
              <a:rPr dirty="0" sz="1400" spc="-10">
                <a:latin typeface="Times New Roman"/>
                <a:cs typeface="Times New Roman"/>
              </a:rPr>
              <a:t>without </a:t>
            </a:r>
            <a:r>
              <a:rPr dirty="0" sz="1400" spc="-5">
                <a:latin typeface="Times New Roman"/>
                <a:cs typeface="Times New Roman"/>
              </a:rPr>
              <a:t>compromising the ability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future generations 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meet their needs), should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not only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reuse of polymeric materials  but also the production </a:t>
            </a:r>
            <a:r>
              <a:rPr dirty="0" sz="1400">
                <a:latin typeface="Times New Roman"/>
                <a:cs typeface="Times New Roman"/>
              </a:rPr>
              <a:t>of raw </a:t>
            </a:r>
            <a:r>
              <a:rPr dirty="0" sz="1400" spc="-5">
                <a:latin typeface="Times New Roman"/>
                <a:cs typeface="Times New Roman"/>
              </a:rPr>
              <a:t>materials (monomers), </a:t>
            </a:r>
            <a:r>
              <a:rPr dirty="0" sz="1400">
                <a:latin typeface="Times New Roman"/>
                <a:cs typeface="Times New Roman"/>
              </a:rPr>
              <a:t>from </a:t>
            </a:r>
            <a:r>
              <a:rPr dirty="0" sz="1400" spc="-5">
                <a:latin typeface="Times New Roman"/>
                <a:cs typeface="Times New Roman"/>
              </a:rPr>
              <a:t>which they  corld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reproduced,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other secondary valuable products, which </a:t>
            </a:r>
            <a:r>
              <a:rPr dirty="0" sz="1400" spc="-10">
                <a:latin typeface="Times New Roman"/>
                <a:cs typeface="Times New Roman"/>
              </a:rPr>
              <a:t>could </a:t>
            </a:r>
            <a:r>
              <a:rPr dirty="0" sz="1400">
                <a:latin typeface="Times New Roman"/>
                <a:cs typeface="Times New Roman"/>
              </a:rPr>
              <a:t>be  </a:t>
            </a:r>
            <a:r>
              <a:rPr dirty="0" sz="1400" spc="-5">
                <a:latin typeface="Times New Roman"/>
                <a:cs typeface="Times New Roman"/>
              </a:rPr>
              <a:t>useful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feedstock for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variety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downstream industrial processes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10">
                <a:latin typeface="Times New Roman"/>
                <a:cs typeface="Times New Roman"/>
              </a:rPr>
              <a:t>as  </a:t>
            </a:r>
            <a:r>
              <a:rPr dirty="0" sz="1400" spc="-5">
                <a:latin typeface="Times New Roman"/>
                <a:cs typeface="Times New Roman"/>
              </a:rPr>
              <a:t>transportation fuel.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this sense, among the techniques proposed for  recycling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waste polymers tlie most challenging method is chemical </a:t>
            </a:r>
            <a:r>
              <a:rPr dirty="0" sz="1400">
                <a:latin typeface="Times New Roman"/>
                <a:cs typeface="Times New Roman"/>
              </a:rPr>
              <a:t>or  </a:t>
            </a:r>
            <a:r>
              <a:rPr dirty="0" sz="1400" spc="-5">
                <a:latin typeface="Times New Roman"/>
                <a:cs typeface="Times New Roman"/>
              </a:rPr>
              <a:t>feedstock recycling and various teclmologies have been successfully  </a:t>
            </a:r>
            <a:r>
              <a:rPr dirty="0" sz="1400">
                <a:latin typeface="Times New Roman"/>
                <a:cs typeface="Times New Roman"/>
              </a:rPr>
              <a:t>de</a:t>
            </a:r>
            <a:r>
              <a:rPr dirty="0" sz="1400" spc="-25">
                <a:latin typeface="Times New Roman"/>
                <a:cs typeface="Times New Roman"/>
              </a:rPr>
              <a:t>m</a:t>
            </a:r>
            <a:r>
              <a:rPr dirty="0" sz="1400">
                <a:latin typeface="Times New Roman"/>
                <a:cs typeface="Times New Roman"/>
              </a:rPr>
              <a:t>on</a:t>
            </a:r>
            <a:r>
              <a:rPr dirty="0" sz="1400" spc="-10">
                <a:latin typeface="Times New Roman"/>
                <a:cs typeface="Times New Roman"/>
              </a:rPr>
              <a:t>s</a:t>
            </a:r>
            <a:r>
              <a:rPr dirty="0" sz="1400">
                <a:latin typeface="Times New Roman"/>
                <a:cs typeface="Times New Roman"/>
              </a:rPr>
              <a:t>tr</a:t>
            </a:r>
            <a:r>
              <a:rPr dirty="0" sz="1400" spc="-15">
                <a:latin typeface="Times New Roman"/>
                <a:cs typeface="Times New Roman"/>
              </a:rPr>
              <a:t>a</a:t>
            </a:r>
            <a:r>
              <a:rPr dirty="0" sz="1400">
                <a:latin typeface="Times New Roman"/>
                <a:cs typeface="Times New Roman"/>
              </a:rPr>
              <a:t>ted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5">
                <a:latin typeface="Times New Roman"/>
                <a:cs typeface="Times New Roman"/>
              </a:rPr>
              <a:t>a</a:t>
            </a:r>
            <a:r>
              <a:rPr dirty="0" sz="1400">
                <a:latin typeface="Times New Roman"/>
                <a:cs typeface="Times New Roman"/>
              </a:rPr>
              <a:t>nd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c</a:t>
            </a:r>
            <a:r>
              <a:rPr dirty="0" sz="1400" spc="-10">
                <a:latin typeface="Times New Roman"/>
                <a:cs typeface="Times New Roman"/>
              </a:rPr>
              <a:t>on</a:t>
            </a:r>
            <a:r>
              <a:rPr dirty="0" sz="1400">
                <a:latin typeface="Times New Roman"/>
                <a:cs typeface="Times New Roman"/>
              </a:rPr>
              <a:t>t</a:t>
            </a:r>
            <a:r>
              <a:rPr dirty="0" sz="1400" spc="-10">
                <a:latin typeface="Times New Roman"/>
                <a:cs typeface="Times New Roman"/>
              </a:rPr>
              <a:t>in</a:t>
            </a:r>
            <a:r>
              <a:rPr dirty="0" sz="1400">
                <a:latin typeface="Times New Roman"/>
                <a:cs typeface="Times New Roman"/>
              </a:rPr>
              <a:t>ue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to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be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d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v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l</a:t>
            </a:r>
            <a:r>
              <a:rPr dirty="0" sz="1400" spc="-10">
                <a:latin typeface="Times New Roman"/>
                <a:cs typeface="Times New Roman"/>
              </a:rPr>
              <a:t>o</a:t>
            </a:r>
            <a:r>
              <a:rPr dirty="0" sz="1400">
                <a:latin typeface="Times New Roman"/>
                <a:cs typeface="Times New Roman"/>
              </a:rPr>
              <a:t>p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d.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613403" y="2334767"/>
            <a:ext cx="481329" cy="36194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129347" y="2697479"/>
            <a:ext cx="5449570" cy="236981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marL="37465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10</a:t>
            </a:fld>
            <a:r>
              <a:rPr dirty="0"/>
              <a:t>/ from</a:t>
            </a:r>
            <a:r>
              <a:rPr dirty="0" spc="-105"/>
              <a:t> </a:t>
            </a:r>
            <a:r>
              <a:rPr dirty="0"/>
              <a:t>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83563" y="452627"/>
            <a:ext cx="5184648" cy="6141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071168" y="426211"/>
            <a:ext cx="2308225" cy="64833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205104">
              <a:lnSpc>
                <a:spcPts val="1610"/>
              </a:lnSpc>
              <a:spcBef>
                <a:spcPts val="215"/>
              </a:spcBef>
            </a:pPr>
            <a:r>
              <a:rPr dirty="0" sz="1400" spc="-5" b="1">
                <a:latin typeface="Times New Roman"/>
                <a:cs typeface="Times New Roman"/>
              </a:rPr>
              <a:t>University </a:t>
            </a:r>
            <a:r>
              <a:rPr dirty="0" sz="1400" b="1">
                <a:latin typeface="Times New Roman"/>
                <a:cs typeface="Times New Roman"/>
              </a:rPr>
              <a:t>of </a:t>
            </a:r>
            <a:r>
              <a:rPr dirty="0" sz="1400" spc="-5" b="1">
                <a:latin typeface="Times New Roman"/>
                <a:cs typeface="Times New Roman"/>
              </a:rPr>
              <a:t>Al-Qadisiyah.  College </a:t>
            </a:r>
            <a:r>
              <a:rPr dirty="0" sz="1400" b="1">
                <a:latin typeface="Times New Roman"/>
                <a:cs typeface="Times New Roman"/>
              </a:rPr>
              <a:t>of</a:t>
            </a:r>
            <a:r>
              <a:rPr dirty="0" sz="1400" spc="-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Engineering.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z="1400" spc="-5" b="1">
                <a:latin typeface="Times New Roman"/>
                <a:cs typeface="Times New Roman"/>
              </a:rPr>
              <a:t>Department </a:t>
            </a:r>
            <a:r>
              <a:rPr dirty="0" sz="1400" b="1">
                <a:latin typeface="Times New Roman"/>
                <a:cs typeface="Times New Roman"/>
              </a:rPr>
              <a:t>of </a:t>
            </a:r>
            <a:r>
              <a:rPr dirty="0" sz="1400" spc="-5" b="1">
                <a:latin typeface="Times New Roman"/>
                <a:cs typeface="Times New Roman"/>
              </a:rPr>
              <a:t>Materials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Eng.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62527" y="426211"/>
            <a:ext cx="2292350" cy="64833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algn="just" marL="78105" marR="5080" indent="-66040">
              <a:lnSpc>
                <a:spcPts val="1610"/>
              </a:lnSpc>
              <a:spcBef>
                <a:spcPts val="215"/>
              </a:spcBef>
            </a:pPr>
            <a:r>
              <a:rPr dirty="0" sz="1400" spc="-60" b="1">
                <a:latin typeface="Times New Roman"/>
                <a:cs typeface="Times New Roman"/>
              </a:rPr>
              <a:t>3</a:t>
            </a:r>
            <a:r>
              <a:rPr dirty="0" sz="1300" spc="-60">
                <a:latin typeface="Arial"/>
                <a:cs typeface="Arial"/>
              </a:rPr>
              <a:t>ملا </a:t>
            </a:r>
            <a:r>
              <a:rPr dirty="0" sz="1400" b="1">
                <a:latin typeface="Times New Roman"/>
                <a:cs typeface="Times New Roman"/>
              </a:rPr>
              <a:t>Year, </a:t>
            </a:r>
            <a:r>
              <a:rPr dirty="0" sz="1400" spc="-5" b="1">
                <a:latin typeface="Times New Roman"/>
                <a:cs typeface="Times New Roman"/>
              </a:rPr>
              <a:t>Plastic Engineering.  Ass. </a:t>
            </a:r>
            <a:r>
              <a:rPr dirty="0" sz="1400" b="1">
                <a:latin typeface="Times New Roman"/>
                <a:cs typeface="Times New Roman"/>
              </a:rPr>
              <a:t>Prof. </a:t>
            </a:r>
            <a:r>
              <a:rPr dirty="0" sz="1400" spc="-5" b="1">
                <a:latin typeface="Times New Roman"/>
                <a:cs typeface="Times New Roman"/>
              </a:rPr>
              <a:t>Dr. Nabel Kadum.  </a:t>
            </a:r>
            <a:r>
              <a:rPr dirty="0" sz="1400" b="1">
                <a:latin typeface="Times New Roman"/>
                <a:cs typeface="Times New Roman"/>
              </a:rPr>
              <a:t>Lecture: 1.0.</a:t>
            </a:r>
            <a:r>
              <a:rPr dirty="0" sz="1400" spc="3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(2017/2018)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97579" y="9941051"/>
            <a:ext cx="592836" cy="1752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043736" y="1214983"/>
            <a:ext cx="5478780" cy="4619625"/>
          </a:xfrm>
          <a:prstGeom prst="rect">
            <a:avLst/>
          </a:prstGeom>
        </p:spPr>
        <p:txBody>
          <a:bodyPr wrap="square" lIns="0" tIns="1022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dirty="0" sz="1400" spc="-5" b="1">
                <a:latin typeface="Times New Roman"/>
                <a:cs typeface="Times New Roman"/>
              </a:rPr>
              <a:t>Chemical recycling </a:t>
            </a:r>
            <a:r>
              <a:rPr dirty="0" sz="1400" b="1">
                <a:latin typeface="Times New Roman"/>
                <a:cs typeface="Times New Roman"/>
              </a:rPr>
              <a:t>of </a:t>
            </a:r>
            <a:r>
              <a:rPr dirty="0" sz="1400" spc="-5" b="1">
                <a:latin typeface="Times New Roman"/>
                <a:cs typeface="Times New Roman"/>
              </a:rPr>
              <a:t>poly(ethylene terephthalate)</a:t>
            </a:r>
            <a:r>
              <a:rPr dirty="0" sz="1400" spc="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PET</a:t>
            </a:r>
            <a:endParaRPr sz="1400">
              <a:latin typeface="Times New Roman"/>
              <a:cs typeface="Times New Roman"/>
            </a:endParaRPr>
          </a:p>
          <a:p>
            <a:pPr marL="12700" marR="6350">
              <a:lnSpc>
                <a:spcPts val="2410"/>
              </a:lnSpc>
              <a:spcBef>
                <a:spcPts val="180"/>
              </a:spcBef>
              <a:tabLst>
                <a:tab pos="810260" algn="l"/>
                <a:tab pos="1297305" algn="l"/>
                <a:tab pos="1604645" algn="l"/>
                <a:tab pos="2160905" algn="l"/>
                <a:tab pos="3223260" algn="l"/>
                <a:tab pos="3977004" algn="l"/>
                <a:tab pos="5099050" algn="l"/>
              </a:tabLst>
            </a:pPr>
            <a:r>
              <a:rPr dirty="0" sz="1400" spc="-5">
                <a:latin typeface="Times New Roman"/>
                <a:cs typeface="Times New Roman"/>
              </a:rPr>
              <a:t>PET </a:t>
            </a:r>
            <a:r>
              <a:rPr dirty="0" sz="1400">
                <a:latin typeface="Times New Roman"/>
                <a:cs typeface="Times New Roman"/>
              </a:rPr>
              <a:t>is a </a:t>
            </a:r>
            <a:r>
              <a:rPr dirty="0" sz="1400" spc="-5">
                <a:latin typeface="Times New Roman"/>
                <a:cs typeface="Times New Roman"/>
              </a:rPr>
              <a:t>polyester with functional ester groups that </a:t>
            </a: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5">
                <a:latin typeface="Times New Roman"/>
                <a:cs typeface="Times New Roman"/>
              </a:rPr>
              <a:t>cleaved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some  </a:t>
            </a:r>
            <a:r>
              <a:rPr dirty="0" sz="1400">
                <a:latin typeface="Times New Roman"/>
                <a:cs typeface="Times New Roman"/>
              </a:rPr>
              <a:t>rea</a:t>
            </a:r>
            <a:r>
              <a:rPr dirty="0" sz="1400" spc="5">
                <a:latin typeface="Times New Roman"/>
                <a:cs typeface="Times New Roman"/>
              </a:rPr>
              <a:t>g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 spc="-10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s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s</a:t>
            </a:r>
            <a:r>
              <a:rPr dirty="0" sz="1400">
                <a:latin typeface="Times New Roman"/>
                <a:cs typeface="Times New Roman"/>
              </a:rPr>
              <a:t>u</a:t>
            </a:r>
            <a:r>
              <a:rPr dirty="0" sz="1400" spc="-15">
                <a:latin typeface="Times New Roman"/>
                <a:cs typeface="Times New Roman"/>
              </a:rPr>
              <a:t>c</a:t>
            </a:r>
            <a:r>
              <a:rPr dirty="0" sz="1400">
                <a:latin typeface="Times New Roman"/>
                <a:cs typeface="Times New Roman"/>
              </a:rPr>
              <a:t>h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5">
                <a:latin typeface="Times New Roman"/>
                <a:cs typeface="Times New Roman"/>
              </a:rPr>
              <a:t>a</a:t>
            </a:r>
            <a:r>
              <a:rPr dirty="0" sz="1400">
                <a:latin typeface="Times New Roman"/>
                <a:cs typeface="Times New Roman"/>
              </a:rPr>
              <a:t>s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w</a:t>
            </a:r>
            <a:r>
              <a:rPr dirty="0" sz="1400">
                <a:latin typeface="Times New Roman"/>
                <a:cs typeface="Times New Roman"/>
              </a:rPr>
              <a:t>ater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5">
                <a:latin typeface="Times New Roman"/>
                <a:cs typeface="Times New Roman"/>
              </a:rPr>
              <a:t>(</a:t>
            </a:r>
            <a:r>
              <a:rPr dirty="0" sz="1400">
                <a:latin typeface="Times New Roman"/>
                <a:cs typeface="Times New Roman"/>
              </a:rPr>
              <a:t>h</a:t>
            </a:r>
            <a:r>
              <a:rPr dirty="0" sz="1400" spc="-20">
                <a:latin typeface="Times New Roman"/>
                <a:cs typeface="Times New Roman"/>
              </a:rPr>
              <a:t>y</a:t>
            </a:r>
            <a:r>
              <a:rPr dirty="0" sz="1400">
                <a:latin typeface="Times New Roman"/>
                <a:cs typeface="Times New Roman"/>
              </a:rPr>
              <a:t>dr</a:t>
            </a:r>
            <a:r>
              <a:rPr dirty="0" sz="1400" spc="5">
                <a:latin typeface="Times New Roman"/>
                <a:cs typeface="Times New Roman"/>
              </a:rPr>
              <a:t>o</a:t>
            </a:r>
            <a:r>
              <a:rPr dirty="0" sz="1400">
                <a:latin typeface="Times New Roman"/>
                <a:cs typeface="Times New Roman"/>
              </a:rPr>
              <a:t>l</a:t>
            </a:r>
            <a:r>
              <a:rPr dirty="0" sz="1400" spc="-20">
                <a:latin typeface="Times New Roman"/>
                <a:cs typeface="Times New Roman"/>
              </a:rPr>
              <a:t>y</a:t>
            </a:r>
            <a:r>
              <a:rPr dirty="0" sz="1400">
                <a:latin typeface="Times New Roman"/>
                <a:cs typeface="Times New Roman"/>
              </a:rPr>
              <a:t>s</a:t>
            </a:r>
            <a:r>
              <a:rPr dirty="0" sz="1400" spc="-10">
                <a:latin typeface="Times New Roman"/>
                <a:cs typeface="Times New Roman"/>
              </a:rPr>
              <a:t>i</a:t>
            </a:r>
            <a:r>
              <a:rPr dirty="0" sz="1400" spc="-10">
                <a:latin typeface="Times New Roman"/>
                <a:cs typeface="Times New Roman"/>
              </a:rPr>
              <a:t>s</a:t>
            </a:r>
            <a:r>
              <a:rPr dirty="0" sz="1400">
                <a:latin typeface="Times New Roman"/>
                <a:cs typeface="Times New Roman"/>
              </a:rPr>
              <a:t>),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al</a:t>
            </a:r>
            <a:r>
              <a:rPr dirty="0" sz="1400" spc="-15">
                <a:latin typeface="Times New Roman"/>
                <a:cs typeface="Times New Roman"/>
              </a:rPr>
              <a:t>c</a:t>
            </a:r>
            <a:r>
              <a:rPr dirty="0" sz="1400" spc="-10">
                <a:latin typeface="Times New Roman"/>
                <a:cs typeface="Times New Roman"/>
              </a:rPr>
              <a:t>o</a:t>
            </a:r>
            <a:r>
              <a:rPr dirty="0" sz="1400">
                <a:latin typeface="Times New Roman"/>
                <a:cs typeface="Times New Roman"/>
              </a:rPr>
              <a:t>h</a:t>
            </a:r>
            <a:r>
              <a:rPr dirty="0" sz="1400" spc="-10">
                <a:latin typeface="Times New Roman"/>
                <a:cs typeface="Times New Roman"/>
              </a:rPr>
              <a:t>ol</a:t>
            </a:r>
            <a:r>
              <a:rPr dirty="0" sz="1400">
                <a:latin typeface="Times New Roman"/>
                <a:cs typeface="Times New Roman"/>
              </a:rPr>
              <a:t>s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spc="-15">
                <a:latin typeface="Times New Roman"/>
                <a:cs typeface="Times New Roman"/>
              </a:rPr>
              <a:t>a</a:t>
            </a:r>
            <a:r>
              <a:rPr dirty="0" sz="1400">
                <a:latin typeface="Times New Roman"/>
                <a:cs typeface="Times New Roman"/>
              </a:rPr>
              <a:t>l</a:t>
            </a:r>
            <a:r>
              <a:rPr dirty="0" sz="1400" spc="-15">
                <a:latin typeface="Times New Roman"/>
                <a:cs typeface="Times New Roman"/>
              </a:rPr>
              <a:t>c</a:t>
            </a:r>
            <a:r>
              <a:rPr dirty="0" sz="1400" spc="-10">
                <a:latin typeface="Times New Roman"/>
                <a:cs typeface="Times New Roman"/>
              </a:rPr>
              <a:t>o</a:t>
            </a:r>
            <a:r>
              <a:rPr dirty="0" sz="1400">
                <a:latin typeface="Times New Roman"/>
                <a:cs typeface="Times New Roman"/>
              </a:rPr>
              <a:t>h</a:t>
            </a:r>
            <a:r>
              <a:rPr dirty="0" sz="1400" spc="-10">
                <a:latin typeface="Times New Roman"/>
                <a:cs typeface="Times New Roman"/>
              </a:rPr>
              <a:t>o</a:t>
            </a:r>
            <a:r>
              <a:rPr dirty="0" sz="1400">
                <a:latin typeface="Times New Roman"/>
                <a:cs typeface="Times New Roman"/>
              </a:rPr>
              <a:t>l</a:t>
            </a:r>
            <a:r>
              <a:rPr dirty="0" sz="1400" spc="-20">
                <a:latin typeface="Times New Roman"/>
                <a:cs typeface="Times New Roman"/>
              </a:rPr>
              <a:t>y</a:t>
            </a:r>
            <a:r>
              <a:rPr dirty="0" sz="1400">
                <a:latin typeface="Times New Roman"/>
                <a:cs typeface="Times New Roman"/>
              </a:rPr>
              <a:t>s</a:t>
            </a:r>
            <a:r>
              <a:rPr dirty="0" sz="1400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s</a:t>
            </a:r>
            <a:r>
              <a:rPr dirty="0" sz="1400">
                <a:latin typeface="Times New Roman"/>
                <a:cs typeface="Times New Roman"/>
              </a:rPr>
              <a:t>),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ac</a:t>
            </a:r>
            <a:r>
              <a:rPr dirty="0" sz="1400" spc="-10">
                <a:latin typeface="Times New Roman"/>
                <a:cs typeface="Times New Roman"/>
              </a:rPr>
              <a:t>id</a:t>
            </a:r>
            <a:r>
              <a:rPr dirty="0" sz="140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marL="12700" marR="8255">
              <a:lnSpc>
                <a:spcPts val="2410"/>
              </a:lnSpc>
              <a:spcBef>
                <a:spcPts val="15"/>
              </a:spcBef>
            </a:pPr>
            <a:r>
              <a:rPr dirty="0" sz="1400" spc="-5">
                <a:latin typeface="Times New Roman"/>
                <a:cs typeface="Times New Roman"/>
              </a:rPr>
              <a:t>(acidolysis), glycols (glycolysis), and </a:t>
            </a:r>
            <a:r>
              <a:rPr dirty="0" sz="1400">
                <a:latin typeface="Times New Roman"/>
                <a:cs typeface="Times New Roman"/>
              </a:rPr>
              <a:t>amines </a:t>
            </a:r>
            <a:r>
              <a:rPr dirty="0" sz="1400" spc="-5">
                <a:latin typeface="Times New Roman"/>
                <a:cs typeface="Times New Roman"/>
              </a:rPr>
              <a:t>(aminolysis). Thus, </a:t>
            </a:r>
            <a:r>
              <a:rPr dirty="0" sz="1400" spc="-10">
                <a:latin typeface="Times New Roman"/>
                <a:cs typeface="Times New Roman"/>
              </a:rPr>
              <a:t>chemical  </a:t>
            </a:r>
            <a:r>
              <a:rPr dirty="0" sz="1400" spc="-5">
                <a:latin typeface="Times New Roman"/>
                <a:cs typeface="Times New Roman"/>
              </a:rPr>
              <a:t>recycling processes for PET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divided 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follows:</a:t>
            </a:r>
            <a:endParaRPr sz="14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535"/>
              </a:spcBef>
              <a:buAutoNum type="romanLcParenBoth"/>
              <a:tabLst>
                <a:tab pos="299720" algn="l"/>
              </a:tabLst>
            </a:pPr>
            <a:r>
              <a:rPr dirty="0" sz="1400" spc="-5">
                <a:latin typeface="Times New Roman"/>
                <a:cs typeface="Times New Roman"/>
              </a:rPr>
              <a:t>Hydrolysis,</a:t>
            </a:r>
            <a:endParaRPr sz="1400">
              <a:latin typeface="Times New Roman"/>
              <a:cs typeface="Times New Roman"/>
            </a:endParaRPr>
          </a:p>
          <a:p>
            <a:pPr marL="346075" indent="-333375">
              <a:lnSpc>
                <a:spcPct val="100000"/>
              </a:lnSpc>
              <a:spcBef>
                <a:spcPts val="735"/>
              </a:spcBef>
              <a:buAutoNum type="romanLcParenBoth"/>
              <a:tabLst>
                <a:tab pos="346710" algn="l"/>
              </a:tabLst>
            </a:pPr>
            <a:r>
              <a:rPr dirty="0" sz="1400" spc="-5">
                <a:latin typeface="Times New Roman"/>
                <a:cs typeface="Times New Roman"/>
              </a:rPr>
              <a:t>Glycolysis,</a:t>
            </a:r>
            <a:endParaRPr sz="1400">
              <a:latin typeface="Times New Roman"/>
              <a:cs typeface="Times New Roman"/>
            </a:endParaRPr>
          </a:p>
          <a:p>
            <a:pPr marL="391795" indent="-379095">
              <a:lnSpc>
                <a:spcPct val="100000"/>
              </a:lnSpc>
              <a:spcBef>
                <a:spcPts val="745"/>
              </a:spcBef>
              <a:buAutoNum type="romanLcParenBoth"/>
              <a:tabLst>
                <a:tab pos="392430" algn="l"/>
              </a:tabLst>
            </a:pPr>
            <a:r>
              <a:rPr dirty="0" sz="1400" spc="-5">
                <a:latin typeface="Times New Roman"/>
                <a:cs typeface="Times New Roman"/>
              </a:rPr>
              <a:t>Methanolysis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and</a:t>
            </a:r>
            <a:endParaRPr sz="1400">
              <a:latin typeface="Times New Roman"/>
              <a:cs typeface="Times New Roman"/>
            </a:endParaRPr>
          </a:p>
          <a:p>
            <a:pPr marL="12700" marR="5715">
              <a:lnSpc>
                <a:spcPct val="143600"/>
              </a:lnSpc>
              <a:buAutoNum type="romanLcParenBoth"/>
              <a:tabLst>
                <a:tab pos="392430" algn="l"/>
              </a:tabLst>
            </a:pPr>
            <a:r>
              <a:rPr dirty="0" sz="1400" spc="-5">
                <a:latin typeface="Times New Roman"/>
                <a:cs typeface="Times New Roman"/>
              </a:rPr>
              <a:t>other processes (Scheme </a:t>
            </a:r>
            <a:r>
              <a:rPr dirty="0" sz="1400">
                <a:latin typeface="Times New Roman"/>
                <a:cs typeface="Times New Roman"/>
              </a:rPr>
              <a:t>2). </a:t>
            </a:r>
            <a:r>
              <a:rPr dirty="0" sz="1400" spc="-5">
                <a:latin typeface="Times New Roman"/>
                <a:cs typeface="Times New Roman"/>
              </a:rPr>
              <a:t>According to the reagent used different  products are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obtained.</a:t>
            </a:r>
            <a:endParaRPr sz="1400">
              <a:latin typeface="Times New Roman"/>
              <a:cs typeface="Times New Roman"/>
            </a:endParaRPr>
          </a:p>
          <a:p>
            <a:pPr marL="12700" marR="5080" indent="469265">
              <a:lnSpc>
                <a:spcPct val="143600"/>
              </a:lnSpc>
            </a:pPr>
            <a:r>
              <a:rPr dirty="0" sz="1400" spc="-5">
                <a:latin typeface="Times New Roman"/>
                <a:cs typeface="Times New Roman"/>
              </a:rPr>
              <a:t>The different process options for chemical recycling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PET waste  </a:t>
            </a:r>
            <a:r>
              <a:rPr dirty="0" sz="1400">
                <a:latin typeface="Times New Roman"/>
                <a:cs typeface="Times New Roman"/>
              </a:rPr>
              <a:t>may be </a:t>
            </a:r>
            <a:r>
              <a:rPr dirty="0" sz="1400" spc="-5">
                <a:latin typeface="Times New Roman"/>
                <a:cs typeface="Times New Roman"/>
              </a:rPr>
              <a:t>categorized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follows: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600"/>
              </a:lnSpc>
              <a:spcBef>
                <a:spcPts val="10"/>
              </a:spcBef>
            </a:pPr>
            <a:r>
              <a:rPr dirty="0" sz="1400">
                <a:latin typeface="Times New Roman"/>
                <a:cs typeface="Times New Roman"/>
              </a:rPr>
              <a:t>(i) </a:t>
            </a:r>
            <a:r>
              <a:rPr dirty="0" sz="1400" spc="-5">
                <a:latin typeface="Times New Roman"/>
                <a:cs typeface="Times New Roman"/>
              </a:rPr>
              <a:t>regeneration of base monomers (methanolysis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dimethyl terephthalate  (DMT) and hydrolysis for producing pure Terephthalic acid (TPA) </a:t>
            </a:r>
            <a:r>
              <a:rPr dirty="0" sz="1400">
                <a:latin typeface="Times New Roman"/>
                <a:cs typeface="Times New Roman"/>
              </a:rPr>
              <a:t>and  </a:t>
            </a:r>
            <a:r>
              <a:rPr dirty="0" sz="1400" spc="-5">
                <a:latin typeface="Times New Roman"/>
                <a:cs typeface="Times New Roman"/>
              </a:rPr>
              <a:t>ethylene glycol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(EG))؛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43736" y="5807430"/>
            <a:ext cx="293370" cy="1254125"/>
          </a:xfrm>
          <a:prstGeom prst="rect">
            <a:avLst/>
          </a:prstGeom>
        </p:spPr>
        <p:txBody>
          <a:bodyPr wrap="square" lIns="0" tIns="1066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400">
                <a:latin typeface="Times New Roman"/>
                <a:cs typeface="Times New Roman"/>
              </a:rPr>
              <a:t>(ii)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dirty="0" sz="1400">
                <a:latin typeface="Times New Roman"/>
                <a:cs typeface="Times New Roman"/>
              </a:rPr>
              <a:t>(i</a:t>
            </a:r>
            <a:r>
              <a:rPr dirty="0" sz="1400" spc="-10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i)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dirty="0" sz="1400" spc="-5">
                <a:latin typeface="Times New Roman"/>
                <a:cs typeface="Times New Roman"/>
              </a:rPr>
              <a:t>(iv)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dirty="0" sz="1400">
                <a:latin typeface="Times New Roman"/>
                <a:cs typeface="Times New Roman"/>
              </a:rPr>
              <a:t>(v)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77441" y="5807430"/>
            <a:ext cx="5141595" cy="12541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60960" marR="1373505" indent="-48895">
              <a:lnSpc>
                <a:spcPct val="144300"/>
              </a:lnSpc>
              <a:spcBef>
                <a:spcPts val="95"/>
              </a:spcBef>
            </a:pPr>
            <a:r>
              <a:rPr dirty="0" sz="1400" spc="-5">
                <a:latin typeface="Times New Roman"/>
                <a:cs typeface="Times New Roman"/>
              </a:rPr>
              <a:t>conversion into oligomers (glycolysis or solvolysis)؛  </a:t>
            </a:r>
            <a:r>
              <a:rPr dirty="0" sz="1400">
                <a:latin typeface="Times New Roman"/>
                <a:cs typeface="Times New Roman"/>
              </a:rPr>
              <a:t>use of </a:t>
            </a:r>
            <a:r>
              <a:rPr dirty="0" sz="1400" spc="-5">
                <a:latin typeface="Times New Roman"/>
                <a:cs typeface="Times New Roman"/>
              </a:rPr>
              <a:t>glycolyzed waste for value-added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products؛</a:t>
            </a:r>
            <a:endParaRPr sz="1400">
              <a:latin typeface="Times New Roman"/>
              <a:cs typeface="Times New Roman"/>
            </a:endParaRPr>
          </a:p>
          <a:p>
            <a:pPr marL="60960" marR="5080">
              <a:lnSpc>
                <a:spcPct val="143600"/>
              </a:lnSpc>
            </a:pPr>
            <a:r>
              <a:rPr dirty="0" sz="1400" spc="-5">
                <a:latin typeface="Times New Roman"/>
                <a:cs typeface="Times New Roman"/>
              </a:rPr>
              <a:t>conversion into speciality chemicals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aminolysis or ammonolysis؛  conversion into speciality intermediates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use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plastics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43736" y="7128128"/>
            <a:ext cx="6642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coatings.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50110" y="9348927"/>
            <a:ext cx="27711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Chemical recycling techniques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PET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319530" y="7540751"/>
            <a:ext cx="4928870" cy="18364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marL="37465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10</a:t>
            </a:fld>
            <a:r>
              <a:rPr dirty="0"/>
              <a:t>/ from</a:t>
            </a:r>
            <a:r>
              <a:rPr dirty="0" spc="-105"/>
              <a:t> </a:t>
            </a:r>
            <a:r>
              <a:rPr dirty="0"/>
              <a:t>8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83563" y="452627"/>
            <a:ext cx="5184648" cy="6141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071168" y="426211"/>
            <a:ext cx="2308225" cy="64833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205104">
              <a:lnSpc>
                <a:spcPts val="1610"/>
              </a:lnSpc>
              <a:spcBef>
                <a:spcPts val="215"/>
              </a:spcBef>
            </a:pPr>
            <a:r>
              <a:rPr dirty="0" sz="1400" spc="-5" b="1">
                <a:latin typeface="Times New Roman"/>
                <a:cs typeface="Times New Roman"/>
              </a:rPr>
              <a:t>University </a:t>
            </a:r>
            <a:r>
              <a:rPr dirty="0" sz="1400" b="1">
                <a:latin typeface="Times New Roman"/>
                <a:cs typeface="Times New Roman"/>
              </a:rPr>
              <a:t>of </a:t>
            </a:r>
            <a:r>
              <a:rPr dirty="0" sz="1400" spc="-5" b="1">
                <a:latin typeface="Times New Roman"/>
                <a:cs typeface="Times New Roman"/>
              </a:rPr>
              <a:t>Al-Qadisiyah.  College </a:t>
            </a:r>
            <a:r>
              <a:rPr dirty="0" sz="1400" b="1">
                <a:latin typeface="Times New Roman"/>
                <a:cs typeface="Times New Roman"/>
              </a:rPr>
              <a:t>of</a:t>
            </a:r>
            <a:r>
              <a:rPr dirty="0" sz="1400" spc="-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Engineering.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z="1400" spc="-5" b="1">
                <a:latin typeface="Times New Roman"/>
                <a:cs typeface="Times New Roman"/>
              </a:rPr>
              <a:t>Department </a:t>
            </a:r>
            <a:r>
              <a:rPr dirty="0" sz="1400" b="1">
                <a:latin typeface="Times New Roman"/>
                <a:cs typeface="Times New Roman"/>
              </a:rPr>
              <a:t>of </a:t>
            </a:r>
            <a:r>
              <a:rPr dirty="0" sz="1400" spc="-5" b="1">
                <a:latin typeface="Times New Roman"/>
                <a:cs typeface="Times New Roman"/>
              </a:rPr>
              <a:t>Materials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Eng.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62527" y="426211"/>
            <a:ext cx="2292350" cy="64833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algn="just" marL="78105" marR="5080" indent="-66040">
              <a:lnSpc>
                <a:spcPts val="1610"/>
              </a:lnSpc>
              <a:spcBef>
                <a:spcPts val="215"/>
              </a:spcBef>
            </a:pPr>
            <a:r>
              <a:rPr dirty="0" sz="1400" spc="-60" b="1">
                <a:latin typeface="Times New Roman"/>
                <a:cs typeface="Times New Roman"/>
              </a:rPr>
              <a:t>3</a:t>
            </a:r>
            <a:r>
              <a:rPr dirty="0" sz="1300" spc="-60">
                <a:latin typeface="Arial"/>
                <a:cs typeface="Arial"/>
              </a:rPr>
              <a:t>ملا </a:t>
            </a:r>
            <a:r>
              <a:rPr dirty="0" sz="1400" b="1">
                <a:latin typeface="Times New Roman"/>
                <a:cs typeface="Times New Roman"/>
              </a:rPr>
              <a:t>Year, </a:t>
            </a:r>
            <a:r>
              <a:rPr dirty="0" sz="1400" spc="-5" b="1">
                <a:latin typeface="Times New Roman"/>
                <a:cs typeface="Times New Roman"/>
              </a:rPr>
              <a:t>Plastic Engineering.  Ass. </a:t>
            </a:r>
            <a:r>
              <a:rPr dirty="0" sz="1400" b="1">
                <a:latin typeface="Times New Roman"/>
                <a:cs typeface="Times New Roman"/>
              </a:rPr>
              <a:t>Prof. </a:t>
            </a:r>
            <a:r>
              <a:rPr dirty="0" sz="1400" spc="-5" b="1">
                <a:latin typeface="Times New Roman"/>
                <a:cs typeface="Times New Roman"/>
              </a:rPr>
              <a:t>Dr. Nabel Kadum.  </a:t>
            </a:r>
            <a:r>
              <a:rPr dirty="0" sz="1400" b="1">
                <a:latin typeface="Times New Roman"/>
                <a:cs typeface="Times New Roman"/>
              </a:rPr>
              <a:t>Lecture: 1.0.</a:t>
            </a:r>
            <a:r>
              <a:rPr dirty="0" sz="1400" spc="3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(2017/2018)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97579" y="9941051"/>
            <a:ext cx="592836" cy="1752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043736" y="1214983"/>
            <a:ext cx="5483860" cy="7687945"/>
          </a:xfrm>
          <a:prstGeom prst="rect">
            <a:avLst/>
          </a:prstGeom>
        </p:spPr>
        <p:txBody>
          <a:bodyPr wrap="square" lIns="0" tIns="1022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dirty="0" sz="1400" spc="-5" b="1">
                <a:latin typeface="Times New Roman"/>
                <a:cs typeface="Times New Roman"/>
              </a:rPr>
              <a:t>Chemical recycling </a:t>
            </a:r>
            <a:r>
              <a:rPr dirty="0" sz="1400" b="1">
                <a:latin typeface="Times New Roman"/>
                <a:cs typeface="Times New Roman"/>
              </a:rPr>
              <a:t>of</a:t>
            </a:r>
            <a:r>
              <a:rPr dirty="0" sz="1400" spc="-5" b="1">
                <a:latin typeface="Times New Roman"/>
                <a:cs typeface="Times New Roman"/>
              </a:rPr>
              <a:t> polystyrene</a:t>
            </a:r>
            <a:endParaRPr sz="1400">
              <a:latin typeface="Times New Roman"/>
              <a:cs typeface="Times New Roman"/>
            </a:endParaRPr>
          </a:p>
          <a:p>
            <a:pPr algn="just" marL="12700" marR="10160" indent="469265">
              <a:lnSpc>
                <a:spcPts val="2410"/>
              </a:lnSpc>
              <a:spcBef>
                <a:spcPts val="180"/>
              </a:spcBef>
            </a:pPr>
            <a:r>
              <a:rPr dirty="0" sz="1400" spc="-5">
                <a:latin typeface="Times New Roman"/>
                <a:cs typeface="Times New Roman"/>
              </a:rPr>
              <a:t>Polystyrene (PS) is widely used in the manufacture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many products  due to its favorable properties such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good strength, light weight,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and</a:t>
            </a:r>
            <a:endParaRPr sz="1400">
              <a:latin typeface="Times New Roman"/>
              <a:cs typeface="Times New Roman"/>
            </a:endParaRPr>
          </a:p>
          <a:p>
            <a:pPr algn="just" marL="12700" marR="5715">
              <a:lnSpc>
                <a:spcPts val="2410"/>
              </a:lnSpc>
              <a:spcBef>
                <a:spcPts val="15"/>
              </a:spcBef>
            </a:pPr>
            <a:r>
              <a:rPr dirty="0" sz="1400" spc="-5">
                <a:latin typeface="Times New Roman"/>
                <a:cs typeface="Times New Roman"/>
              </a:rPr>
              <a:t>durability </a:t>
            </a:r>
            <a:r>
              <a:rPr dirty="0" sz="1400">
                <a:latin typeface="Times New Roman"/>
                <a:cs typeface="Times New Roman"/>
              </a:rPr>
              <a:t>and is </a:t>
            </a:r>
            <a:r>
              <a:rPr dirty="0" sz="1400" spc="-5">
                <a:latin typeface="Times New Roman"/>
                <a:cs typeface="Times New Roman"/>
              </a:rPr>
              <a:t>tlie material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choice for packaging various electronics  and other fragile </a:t>
            </a:r>
            <a:r>
              <a:rPr dirty="0" sz="1400" spc="-10">
                <a:latin typeface="Times New Roman"/>
                <a:cs typeface="Times New Roman"/>
              </a:rPr>
              <a:t>items. </a:t>
            </a:r>
            <a:r>
              <a:rPr dirty="0" sz="1400">
                <a:latin typeface="Times New Roman"/>
                <a:cs typeface="Times New Roman"/>
              </a:rPr>
              <a:t>In general accounts for </a:t>
            </a:r>
            <a:r>
              <a:rPr dirty="0" sz="1400" spc="-5">
                <a:latin typeface="Times New Roman"/>
                <a:cs typeface="Times New Roman"/>
              </a:rPr>
              <a:t>about </a:t>
            </a:r>
            <a:r>
              <a:rPr dirty="0" sz="1400">
                <a:latin typeface="Times New Roman"/>
                <a:cs typeface="Times New Roman"/>
              </a:rPr>
              <a:t>- </a:t>
            </a:r>
            <a:r>
              <a:rPr dirty="0" sz="1300" spc="-5">
                <a:latin typeface="Arial"/>
                <a:cs typeface="Arial"/>
              </a:rPr>
              <a:t>٠/</a:t>
            </a:r>
            <a:r>
              <a:rPr dirty="0" sz="1400" spc="-5">
                <a:latin typeface="Times New Roman"/>
                <a:cs typeface="Times New Roman"/>
              </a:rPr>
              <a:t>o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 plastic </a:t>
            </a:r>
            <a:r>
              <a:rPr dirty="0" sz="1400" spc="-10">
                <a:latin typeface="Times New Roman"/>
                <a:cs typeface="Times New Roman"/>
              </a:rPr>
              <a:t>waste </a:t>
            </a:r>
            <a:r>
              <a:rPr dirty="0" sz="1400" spc="-5">
                <a:latin typeface="Times New Roman"/>
                <a:cs typeface="Times New Roman"/>
              </a:rPr>
              <a:t>in municipal solid waste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past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several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years,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PS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has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received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much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public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and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media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attention.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600"/>
              </a:lnSpc>
              <a:spcBef>
                <a:spcPts val="10"/>
              </a:spcBef>
            </a:pPr>
            <a:r>
              <a:rPr dirty="0" sz="1400" spc="-5">
                <a:latin typeface="Times New Roman"/>
                <a:cs typeface="Times New Roman"/>
              </a:rPr>
              <a:t>Polystyrene has been described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various environmental groups </a:t>
            </a:r>
            <a:r>
              <a:rPr dirty="0" sz="1400" spc="-10">
                <a:latin typeface="Times New Roman"/>
                <a:cs typeface="Times New Roman"/>
              </a:rPr>
              <a:t>as being  </a:t>
            </a:r>
            <a:r>
              <a:rPr dirty="0" sz="1400" spc="-5">
                <a:latin typeface="Times New Roman"/>
                <a:cs typeface="Times New Roman"/>
              </a:rPr>
              <a:t>nondegradable, nonrecyclable, toxic </a:t>
            </a:r>
            <a:r>
              <a:rPr dirty="0" sz="1400" spc="-10">
                <a:latin typeface="Times New Roman"/>
                <a:cs typeface="Times New Roman"/>
              </a:rPr>
              <a:t>when </a:t>
            </a:r>
            <a:r>
              <a:rPr dirty="0" sz="1400" spc="-5">
                <a:latin typeface="Times New Roman"/>
                <a:cs typeface="Times New Roman"/>
              </a:rPr>
              <a:t>burned, landfillchoking, </a:t>
            </a:r>
            <a:r>
              <a:rPr dirty="0" sz="1400" spc="5">
                <a:latin typeface="Times New Roman"/>
                <a:cs typeface="Times New Roman"/>
              </a:rPr>
              <a:t>ozone- </a:t>
            </a:r>
            <a:r>
              <a:rPr dirty="0" sz="1400" spc="3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depleting, wildlife-killing, and even carcinogenic. These misconceptions  regarding   </a:t>
            </a:r>
            <a:r>
              <a:rPr dirty="0" sz="1400">
                <a:latin typeface="Times New Roman"/>
                <a:cs typeface="Times New Roman"/>
              </a:rPr>
              <a:t>PS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have</a:t>
            </a:r>
            <a:r>
              <a:rPr dirty="0" sz="1400" spc="3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resulted   in   boycotts</a:t>
            </a:r>
            <a:r>
              <a:rPr dirty="0" sz="1400" spc="3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and  </a:t>
            </a:r>
            <a:r>
              <a:rPr dirty="0" sz="1400" spc="-5">
                <a:latin typeface="Times New Roman"/>
                <a:cs typeface="Times New Roman"/>
              </a:rPr>
              <a:t>bans   in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various  localities.</a:t>
            </a:r>
            <a:endParaRPr sz="1400">
              <a:latin typeface="Times New Roman"/>
              <a:cs typeface="Times New Roman"/>
            </a:endParaRPr>
          </a:p>
          <a:p>
            <a:pPr marL="481965" indent="-469900">
              <a:lnSpc>
                <a:spcPct val="100000"/>
              </a:lnSpc>
              <a:spcBef>
                <a:spcPts val="730"/>
              </a:spcBef>
            </a:pPr>
            <a:r>
              <a:rPr dirty="0" sz="1400" spc="6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ctuall comprises less than </a:t>
            </a:r>
            <a:r>
              <a:rPr dirty="0" sz="1400" spc="-20">
                <a:latin typeface="Times New Roman"/>
                <a:cs typeface="Times New Roman"/>
              </a:rPr>
              <a:t>. </a:t>
            </a:r>
            <a:r>
              <a:rPr dirty="0" sz="1300">
                <a:latin typeface="Arial"/>
                <a:cs typeface="Arial"/>
              </a:rPr>
              <a:t>٥/</a:t>
            </a:r>
            <a:r>
              <a:rPr dirty="0" sz="1400">
                <a:latin typeface="Times New Roman"/>
                <a:cs typeface="Times New Roman"/>
              </a:rPr>
              <a:t>o of the </a:t>
            </a:r>
            <a:r>
              <a:rPr dirty="0" sz="1400" spc="-5">
                <a:latin typeface="Times New Roman"/>
                <a:cs typeface="Times New Roman"/>
              </a:rPr>
              <a:t>solid </a:t>
            </a:r>
            <a:r>
              <a:rPr dirty="0" sz="1400" spc="-10">
                <a:latin typeface="Times New Roman"/>
                <a:cs typeface="Times New Roman"/>
              </a:rPr>
              <a:t>waste </a:t>
            </a:r>
            <a:r>
              <a:rPr dirty="0" sz="1400" spc="-5">
                <a:latin typeface="Times New Roman"/>
                <a:cs typeface="Times New Roman"/>
              </a:rPr>
              <a:t>going </a:t>
            </a:r>
            <a:r>
              <a:rPr dirty="0" sz="1400">
                <a:latin typeface="Times New Roman"/>
                <a:cs typeface="Times New Roman"/>
              </a:rPr>
              <a:t>to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landfills.</a:t>
            </a:r>
            <a:endParaRPr sz="1400">
              <a:latin typeface="Times New Roman"/>
              <a:cs typeface="Times New Roman"/>
            </a:endParaRPr>
          </a:p>
          <a:p>
            <a:pPr algn="just" marL="12700" marR="7620" indent="469265">
              <a:lnSpc>
                <a:spcPct val="143800"/>
              </a:lnSpc>
              <a:spcBef>
                <a:spcPts val="10"/>
              </a:spcBef>
            </a:pPr>
            <a:r>
              <a:rPr dirty="0" sz="1400" spc="-5">
                <a:latin typeface="Times New Roman"/>
                <a:cs typeface="Times New Roman"/>
              </a:rPr>
              <a:t>Polystyrene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used in solid and expanded </a:t>
            </a:r>
            <a:r>
              <a:rPr dirty="0" sz="1400" spc="-10">
                <a:latin typeface="Times New Roman"/>
                <a:cs typeface="Times New Roman"/>
              </a:rPr>
              <a:t>forms </a:t>
            </a:r>
            <a:r>
              <a:rPr dirty="0" sz="1400" spc="-5">
                <a:latin typeface="Times New Roman"/>
                <a:cs typeface="Times New Roman"/>
              </a:rPr>
              <a:t>both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which can 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recycled. Solid </a:t>
            </a:r>
            <a:r>
              <a:rPr dirty="0" sz="1400" spc="-10">
                <a:latin typeface="Times New Roman"/>
                <a:cs typeface="Times New Roman"/>
              </a:rPr>
              <a:t>PS </a:t>
            </a:r>
            <a:r>
              <a:rPr dirty="0" sz="1400" spc="-5">
                <a:latin typeface="Times New Roman"/>
                <a:cs typeface="Times New Roman"/>
              </a:rPr>
              <a:t>components such </a:t>
            </a:r>
            <a:r>
              <a:rPr dirty="0" sz="1400">
                <a:latin typeface="Times New Roman"/>
                <a:cs typeface="Times New Roman"/>
              </a:rPr>
              <a:t>as coffee </a:t>
            </a:r>
            <a:r>
              <a:rPr dirty="0" sz="1400" spc="-5">
                <a:latin typeface="Times New Roman"/>
                <a:cs typeface="Times New Roman"/>
              </a:rPr>
              <a:t>cups, trays, </a:t>
            </a:r>
            <a:r>
              <a:rPr dirty="0" sz="1400">
                <a:latin typeface="Times New Roman"/>
                <a:cs typeface="Times New Roman"/>
              </a:rPr>
              <a:t>etc. can be  </a:t>
            </a:r>
            <a:r>
              <a:rPr dirty="0" sz="1400" spc="-5">
                <a:latin typeface="Times New Roman"/>
                <a:cs typeface="Times New Roman"/>
              </a:rPr>
              <a:t>recycled back into alternative applications such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videocassette </a:t>
            </a:r>
            <a:r>
              <a:rPr dirty="0" sz="1400">
                <a:latin typeface="Times New Roman"/>
                <a:cs typeface="Times New Roman"/>
              </a:rPr>
              <a:t>cases,  </a:t>
            </a:r>
            <a:r>
              <a:rPr dirty="0" sz="1400" spc="-5">
                <a:latin typeface="Times New Roman"/>
                <a:cs typeface="Times New Roman"/>
              </a:rPr>
              <a:t>office equipments, etc. Expanded </a:t>
            </a:r>
            <a:r>
              <a:rPr dirty="0" sz="1400">
                <a:latin typeface="Times New Roman"/>
                <a:cs typeface="Times New Roman"/>
              </a:rPr>
              <a:t>PS </a:t>
            </a:r>
            <a:r>
              <a:rPr dirty="0" sz="1400" spc="-5">
                <a:latin typeface="Times New Roman"/>
                <a:cs typeface="Times New Roman"/>
              </a:rPr>
              <a:t>(EPS) </a:t>
            </a:r>
            <a:r>
              <a:rPr dirty="0" sz="1400">
                <a:latin typeface="Times New Roman"/>
                <a:cs typeface="Times New Roman"/>
              </a:rPr>
              <a:t>foam waste </a:t>
            </a:r>
            <a:r>
              <a:rPr dirty="0" sz="1400" spc="-5">
                <a:latin typeface="Times New Roman"/>
                <a:cs typeface="Times New Roman"/>
              </a:rPr>
              <a:t>loses its foam  characteristics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part </a:t>
            </a:r>
            <a:r>
              <a:rPr dirty="0" sz="1400">
                <a:latin typeface="Times New Roman"/>
                <a:cs typeface="Times New Roman"/>
              </a:rPr>
              <a:t>of the </a:t>
            </a:r>
            <a:r>
              <a:rPr dirty="0" sz="1400" spc="-5">
                <a:latin typeface="Times New Roman"/>
                <a:cs typeface="Times New Roman"/>
              </a:rPr>
              <a:t>recovery process. </a:t>
            </a:r>
            <a:r>
              <a:rPr dirty="0" sz="1400" spc="1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recovered material can 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re-gassed but the product becomes more expensive than virgin material.  Instead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is used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solid form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standard molding applications. </a:t>
            </a:r>
            <a:r>
              <a:rPr dirty="0" sz="1400" spc="-10">
                <a:latin typeface="Times New Roman"/>
                <a:cs typeface="Times New Roman"/>
              </a:rPr>
              <a:t>Both  </a:t>
            </a:r>
            <a:r>
              <a:rPr dirty="0" sz="1400" spc="-5">
                <a:latin typeface="Times New Roman"/>
                <a:cs typeface="Times New Roman"/>
              </a:rPr>
              <a:t>expanded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solid </a:t>
            </a:r>
            <a:r>
              <a:rPr dirty="0" sz="1400">
                <a:latin typeface="Times New Roman"/>
                <a:cs typeface="Times New Roman"/>
              </a:rPr>
              <a:t>PS </a:t>
            </a:r>
            <a:r>
              <a:rPr dirty="0" sz="1400" spc="-5">
                <a:latin typeface="Times New Roman"/>
                <a:cs typeface="Times New Roman"/>
              </a:rPr>
              <a:t>wastes have been successfully recycled in </a:t>
            </a:r>
            <a:r>
              <a:rPr dirty="0" sz="1400" spc="-10">
                <a:latin typeface="Times New Roman"/>
                <a:cs typeface="Times New Roman"/>
              </a:rPr>
              <a:t>extmded  </a:t>
            </a:r>
            <a:r>
              <a:rPr dirty="0" sz="1400" spc="-5">
                <a:latin typeface="Times New Roman"/>
                <a:cs typeface="Times New Roman"/>
              </a:rPr>
              <a:t>plastic timber-lumber. </a:t>
            </a:r>
            <a:r>
              <a:rPr dirty="0" sz="1400" spc="100">
                <a:latin typeface="Times New Roman"/>
                <a:cs typeface="Times New Roman"/>
              </a:rPr>
              <a:t>Rec </a:t>
            </a:r>
            <a:r>
              <a:rPr dirty="0" sz="1400">
                <a:latin typeface="Times New Roman"/>
                <a:cs typeface="Times New Roman"/>
              </a:rPr>
              <a:t>cled </a:t>
            </a:r>
            <a:r>
              <a:rPr dirty="0" sz="1400" spc="-5">
                <a:latin typeface="Times New Roman"/>
                <a:cs typeface="Times New Roman"/>
              </a:rPr>
              <a:t>is used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25">
                <a:latin typeface="Times New Roman"/>
                <a:cs typeface="Times New Roman"/>
              </a:rPr>
              <a:t>pr‟oduce </a:t>
            </a:r>
            <a:r>
              <a:rPr dirty="0" sz="1400" spc="-5">
                <a:latin typeface="Times New Roman"/>
                <a:cs typeface="Times New Roman"/>
              </a:rPr>
              <a:t>plant pots and desk  items sucli </a:t>
            </a:r>
            <a:r>
              <a:rPr dirty="0" sz="1400">
                <a:latin typeface="Times New Roman"/>
                <a:cs typeface="Times New Roman"/>
              </a:rPr>
              <a:t>as pen, </a:t>
            </a:r>
            <a:r>
              <a:rPr dirty="0" sz="1400" spc="-5">
                <a:latin typeface="Times New Roman"/>
                <a:cs typeface="Times New Roman"/>
              </a:rPr>
              <a:t>pencils, etc. </a:t>
            </a:r>
            <a:r>
              <a:rPr dirty="0" sz="1400" spc="-10">
                <a:latin typeface="Times New Roman"/>
                <a:cs typeface="Times New Roman"/>
              </a:rPr>
              <a:t>As with </a:t>
            </a:r>
            <a:r>
              <a:rPr dirty="0" sz="1400" spc="-5">
                <a:latin typeface="Times New Roman"/>
                <a:cs typeface="Times New Roman"/>
              </a:rPr>
              <a:t>other types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plastic materials, </a:t>
            </a:r>
            <a:r>
              <a:rPr dirty="0" sz="1400">
                <a:latin typeface="Times New Roman"/>
                <a:cs typeface="Times New Roman"/>
              </a:rPr>
              <a:t>PS  </a:t>
            </a:r>
            <a:r>
              <a:rPr dirty="0" sz="1400" spc="-5">
                <a:latin typeface="Times New Roman"/>
                <a:cs typeface="Times New Roman"/>
              </a:rPr>
              <a:t>recycling takes place </a:t>
            </a:r>
            <a:r>
              <a:rPr dirty="0" sz="1400">
                <a:latin typeface="Times New Roman"/>
                <a:cs typeface="Times New Roman"/>
              </a:rPr>
              <a:t>after </a:t>
            </a:r>
            <a:r>
              <a:rPr dirty="0" sz="1400" spc="-5">
                <a:latin typeface="Times New Roman"/>
                <a:cs typeface="Times New Roman"/>
              </a:rPr>
              <a:t>consideration </a:t>
            </a:r>
            <a:r>
              <a:rPr dirty="0" sz="1400">
                <a:latin typeface="Times New Roman"/>
                <a:cs typeface="Times New Roman"/>
              </a:rPr>
              <a:t>by the </a:t>
            </a:r>
            <a:r>
              <a:rPr dirty="0" sz="1400" spc="-5">
                <a:latin typeface="Times New Roman"/>
                <a:cs typeface="Times New Roman"/>
              </a:rPr>
              <a:t>industry </a:t>
            </a:r>
            <a:r>
              <a:rPr dirty="0" sz="1400">
                <a:latin typeface="Times New Roman"/>
                <a:cs typeface="Times New Roman"/>
              </a:rPr>
              <a:t>of a </a:t>
            </a:r>
            <a:r>
              <a:rPr dirty="0" sz="1400" spc="-5">
                <a:latin typeface="Times New Roman"/>
                <a:cs typeface="Times New Roman"/>
              </a:rPr>
              <a:t>number </a:t>
            </a:r>
            <a:r>
              <a:rPr dirty="0" sz="1400">
                <a:latin typeface="Times New Roman"/>
                <a:cs typeface="Times New Roman"/>
              </a:rPr>
              <a:t>of  </a:t>
            </a:r>
            <a:r>
              <a:rPr dirty="0" sz="1400" spc="-5">
                <a:latin typeface="Times New Roman"/>
                <a:cs typeface="Times New Roman"/>
              </a:rPr>
              <a:t>issues including eco-efficiency, availability, corporate social responsibility,  product qualitylygiene aspects, and traceability.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marL="37465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10</a:t>
            </a:fld>
            <a:r>
              <a:rPr dirty="0"/>
              <a:t>/ from</a:t>
            </a:r>
            <a:r>
              <a:rPr dirty="0" spc="-105"/>
              <a:t> </a:t>
            </a:r>
            <a:r>
              <a:rPr dirty="0"/>
              <a:t>8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83563" y="452627"/>
            <a:ext cx="5184648" cy="6141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071168" y="426211"/>
            <a:ext cx="2308225" cy="64833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205104">
              <a:lnSpc>
                <a:spcPts val="1610"/>
              </a:lnSpc>
              <a:spcBef>
                <a:spcPts val="215"/>
              </a:spcBef>
            </a:pPr>
            <a:r>
              <a:rPr dirty="0" sz="1400" spc="-5" b="1">
                <a:latin typeface="Times New Roman"/>
                <a:cs typeface="Times New Roman"/>
              </a:rPr>
              <a:t>University </a:t>
            </a:r>
            <a:r>
              <a:rPr dirty="0" sz="1400" b="1">
                <a:latin typeface="Times New Roman"/>
                <a:cs typeface="Times New Roman"/>
              </a:rPr>
              <a:t>of </a:t>
            </a:r>
            <a:r>
              <a:rPr dirty="0" sz="1400" spc="-5" b="1">
                <a:latin typeface="Times New Roman"/>
                <a:cs typeface="Times New Roman"/>
              </a:rPr>
              <a:t>Al-Qadisiyah.  College </a:t>
            </a:r>
            <a:r>
              <a:rPr dirty="0" sz="1400" b="1">
                <a:latin typeface="Times New Roman"/>
                <a:cs typeface="Times New Roman"/>
              </a:rPr>
              <a:t>of</a:t>
            </a:r>
            <a:r>
              <a:rPr dirty="0" sz="1400" spc="-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Engineering.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z="1400" spc="-5" b="1">
                <a:latin typeface="Times New Roman"/>
                <a:cs typeface="Times New Roman"/>
              </a:rPr>
              <a:t>Department </a:t>
            </a:r>
            <a:r>
              <a:rPr dirty="0" sz="1400" b="1">
                <a:latin typeface="Times New Roman"/>
                <a:cs typeface="Times New Roman"/>
              </a:rPr>
              <a:t>of </a:t>
            </a:r>
            <a:r>
              <a:rPr dirty="0" sz="1400" spc="-5" b="1">
                <a:latin typeface="Times New Roman"/>
                <a:cs typeface="Times New Roman"/>
              </a:rPr>
              <a:t>Materials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Eng.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62527" y="426211"/>
            <a:ext cx="2292350" cy="64833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algn="just" marL="78105" marR="5080" indent="-66040">
              <a:lnSpc>
                <a:spcPts val="1610"/>
              </a:lnSpc>
              <a:spcBef>
                <a:spcPts val="215"/>
              </a:spcBef>
            </a:pPr>
            <a:r>
              <a:rPr dirty="0" sz="1400" spc="-60" b="1">
                <a:latin typeface="Times New Roman"/>
                <a:cs typeface="Times New Roman"/>
              </a:rPr>
              <a:t>3</a:t>
            </a:r>
            <a:r>
              <a:rPr dirty="0" sz="1300" spc="-60">
                <a:latin typeface="Arial"/>
                <a:cs typeface="Arial"/>
              </a:rPr>
              <a:t>ملا </a:t>
            </a:r>
            <a:r>
              <a:rPr dirty="0" sz="1400" b="1">
                <a:latin typeface="Times New Roman"/>
                <a:cs typeface="Times New Roman"/>
              </a:rPr>
              <a:t>Year, </a:t>
            </a:r>
            <a:r>
              <a:rPr dirty="0" sz="1400" spc="-5" b="1">
                <a:latin typeface="Times New Roman"/>
                <a:cs typeface="Times New Roman"/>
              </a:rPr>
              <a:t>Plastic Engineering.  Ass. </a:t>
            </a:r>
            <a:r>
              <a:rPr dirty="0" sz="1400" b="1">
                <a:latin typeface="Times New Roman"/>
                <a:cs typeface="Times New Roman"/>
              </a:rPr>
              <a:t>Prof. </a:t>
            </a:r>
            <a:r>
              <a:rPr dirty="0" sz="1400" spc="-5" b="1">
                <a:latin typeface="Times New Roman"/>
                <a:cs typeface="Times New Roman"/>
              </a:rPr>
              <a:t>Dr. Nabel Kadum.  </a:t>
            </a:r>
            <a:r>
              <a:rPr dirty="0" sz="1400" b="1">
                <a:latin typeface="Times New Roman"/>
                <a:cs typeface="Times New Roman"/>
              </a:rPr>
              <a:t>Lecture: 1.0.</a:t>
            </a:r>
            <a:r>
              <a:rPr dirty="0" sz="1400" spc="3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(2017/2018)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97579" y="9941051"/>
            <a:ext cx="592836" cy="1752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043736" y="1214983"/>
            <a:ext cx="5485130" cy="7992745"/>
          </a:xfrm>
          <a:prstGeom prst="rect">
            <a:avLst/>
          </a:prstGeom>
        </p:spPr>
        <p:txBody>
          <a:bodyPr wrap="square" lIns="0" tIns="1022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dirty="0" sz="1400" spc="-5" b="1">
                <a:latin typeface="Times New Roman"/>
                <a:cs typeface="Times New Roman"/>
              </a:rPr>
              <a:t>Chemical recycling </a:t>
            </a:r>
            <a:r>
              <a:rPr dirty="0" sz="1400" b="1">
                <a:latin typeface="Times New Roman"/>
                <a:cs typeface="Times New Roman"/>
              </a:rPr>
              <a:t>of </a:t>
            </a:r>
            <a:r>
              <a:rPr dirty="0" sz="1400" spc="-5" b="1">
                <a:latin typeface="Times New Roman"/>
                <a:cs typeface="Times New Roman"/>
              </a:rPr>
              <a:t>polyethylene (LDPE </a:t>
            </a:r>
            <a:r>
              <a:rPr dirty="0" sz="1400" b="1">
                <a:latin typeface="Times New Roman"/>
                <a:cs typeface="Times New Roman"/>
              </a:rPr>
              <a:t>and</a:t>
            </a:r>
            <a:r>
              <a:rPr dirty="0" sz="1400" spc="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HDPE)</a:t>
            </a:r>
            <a:endParaRPr sz="1400">
              <a:latin typeface="Times New Roman"/>
              <a:cs typeface="Times New Roman"/>
            </a:endParaRPr>
          </a:p>
          <a:p>
            <a:pPr algn="just" marL="12700" marR="8255" indent="469265">
              <a:lnSpc>
                <a:spcPts val="2410"/>
              </a:lnSpc>
              <a:spcBef>
                <a:spcPts val="180"/>
              </a:spcBef>
            </a:pPr>
            <a:r>
              <a:rPr dirty="0" sz="1400">
                <a:latin typeface="Times New Roman"/>
                <a:cs typeface="Times New Roman"/>
              </a:rPr>
              <a:t>Under </a:t>
            </a:r>
            <a:r>
              <a:rPr dirty="0" sz="1400" spc="-5">
                <a:latin typeface="Times New Roman"/>
                <a:cs typeface="Times New Roman"/>
              </a:rPr>
              <a:t>the category of chemical recycling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polyethylenes, advanced  process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(similar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to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those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employed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petrochemical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industry)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appear</a:t>
            </a:r>
            <a:endParaRPr sz="1400">
              <a:latin typeface="Times New Roman"/>
              <a:cs typeface="Times New Roman"/>
            </a:endParaRPr>
          </a:p>
          <a:p>
            <a:pPr algn="just" marL="12700" marR="6350">
              <a:lnSpc>
                <a:spcPts val="2410"/>
              </a:lnSpc>
              <a:spcBef>
                <a:spcPts val="15"/>
              </a:spcBef>
            </a:pPr>
            <a:r>
              <a:rPr dirty="0" sz="1400">
                <a:latin typeface="Times New Roman"/>
                <a:cs typeface="Times New Roman"/>
              </a:rPr>
              <a:t>e.g. </a:t>
            </a:r>
            <a:r>
              <a:rPr dirty="0" sz="1400" spc="-5">
                <a:latin typeface="Times New Roman"/>
                <a:cs typeface="Times New Roman"/>
              </a:rPr>
              <a:t>pyrolysis, gasification, liquid-gas hydrogenation, viscosity </a:t>
            </a:r>
            <a:r>
              <a:rPr dirty="0" sz="1400">
                <a:latin typeface="Times New Roman"/>
                <a:cs typeface="Times New Roman"/>
              </a:rPr>
              <a:t>breaking,  </a:t>
            </a:r>
            <a:r>
              <a:rPr dirty="0" sz="1400" spc="-5">
                <a:latin typeface="Times New Roman"/>
                <a:cs typeface="Times New Roman"/>
              </a:rPr>
              <a:t>steam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catalytic cracking. Catalytic cracking and reforming facilitate the  selective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degradation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waste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plastics.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Tlie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use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solid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catalysts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such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dirty="0" sz="1400" spc="-5">
                <a:latin typeface="Times New Roman"/>
                <a:cs typeface="Times New Roman"/>
              </a:rPr>
              <a:t>silica   alumina,   </a:t>
            </a:r>
            <a:r>
              <a:rPr dirty="0" sz="1400">
                <a:latin typeface="Times New Roman"/>
                <a:cs typeface="Times New Roman"/>
              </a:rPr>
              <a:t>ZSM-5,   </a:t>
            </a:r>
            <a:r>
              <a:rPr dirty="0" sz="1400" spc="-5">
                <a:latin typeface="Times New Roman"/>
                <a:cs typeface="Times New Roman"/>
              </a:rPr>
              <a:t>zeolites,   </a:t>
            </a:r>
            <a:r>
              <a:rPr dirty="0" sz="1400" spc="-10">
                <a:latin typeface="Times New Roman"/>
                <a:cs typeface="Times New Roman"/>
              </a:rPr>
              <a:t>and   </a:t>
            </a:r>
            <a:r>
              <a:rPr dirty="0" sz="1400" spc="-5">
                <a:latin typeface="Times New Roman"/>
                <a:cs typeface="Times New Roman"/>
              </a:rPr>
              <a:t>mesoporous   materials   for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these</a:t>
            </a:r>
            <a:endParaRPr sz="1400">
              <a:latin typeface="Times New Roman"/>
              <a:cs typeface="Times New Roman"/>
            </a:endParaRPr>
          </a:p>
          <a:p>
            <a:pPr algn="just" marL="12700" marR="12700">
              <a:lnSpc>
                <a:spcPct val="143600"/>
              </a:lnSpc>
              <a:spcBef>
                <a:spcPts val="10"/>
              </a:spcBef>
            </a:pPr>
            <a:r>
              <a:rPr dirty="0" sz="1400" spc="-5">
                <a:latin typeface="Times New Roman"/>
                <a:cs typeface="Times New Roman"/>
              </a:rPr>
              <a:t>purposes has been reported. These materials effectively convert polyolefins  into liquid fiiel, giving lighter fiactions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compared to thermal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cracking.</a:t>
            </a:r>
            <a:endParaRPr sz="1400">
              <a:latin typeface="Times New Roman"/>
              <a:cs typeface="Times New Roman"/>
            </a:endParaRPr>
          </a:p>
          <a:p>
            <a:pPr algn="just" marL="12700" marR="12065" indent="469265">
              <a:lnSpc>
                <a:spcPct val="143600"/>
              </a:lnSpc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particular, polyethylene </a:t>
            </a:r>
            <a:r>
              <a:rPr dirty="0" sz="1400" spc="5">
                <a:latin typeface="Times New Roman"/>
                <a:cs typeface="Times New Roman"/>
              </a:rPr>
              <a:t>has </a:t>
            </a:r>
            <a:r>
              <a:rPr dirty="0" sz="1400" spc="-5">
                <a:latin typeface="Times New Roman"/>
                <a:cs typeface="Times New Roman"/>
              </a:rPr>
              <a:t>been targeted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potential feedstock 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fiiel (gasoline) prodrrcing technologies. </a:t>
            </a:r>
            <a:r>
              <a:rPr dirty="0" sz="1400">
                <a:latin typeface="Times New Roman"/>
                <a:cs typeface="Times New Roman"/>
              </a:rPr>
              <a:t>PE </a:t>
            </a:r>
            <a:r>
              <a:rPr dirty="0" sz="1400" spc="-5">
                <a:latin typeface="Times New Roman"/>
                <a:cs typeface="Times New Roman"/>
              </a:rPr>
              <a:t>thermally </a:t>
            </a:r>
            <a:r>
              <a:rPr dirty="0" sz="1400">
                <a:latin typeface="Times New Roman"/>
                <a:cs typeface="Times New Roman"/>
              </a:rPr>
              <a:t>cracks </a:t>
            </a:r>
            <a:r>
              <a:rPr dirty="0" sz="1400" spc="-5">
                <a:latin typeface="Times New Roman"/>
                <a:cs typeface="Times New Roman"/>
              </a:rPr>
              <a:t>into gases,  liquids, waxes, aromatics and char. The relative </a:t>
            </a:r>
            <a:r>
              <a:rPr dirty="0" sz="1400" spc="-10">
                <a:latin typeface="Times New Roman"/>
                <a:cs typeface="Times New Roman"/>
              </a:rPr>
              <a:t>amormts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gas and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liquid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600"/>
              </a:lnSpc>
              <a:spcBef>
                <a:spcPts val="10"/>
              </a:spcBef>
            </a:pPr>
            <a:r>
              <a:rPr dirty="0" sz="1400" spc="-5">
                <a:latin typeface="Times New Roman"/>
                <a:cs typeface="Times New Roman"/>
              </a:rPr>
              <a:t>fiaction </a:t>
            </a:r>
            <a:r>
              <a:rPr dirty="0" sz="1400">
                <a:latin typeface="Times New Roman"/>
                <a:cs typeface="Times New Roman"/>
              </a:rPr>
              <a:t>are very </a:t>
            </a:r>
            <a:r>
              <a:rPr dirty="0" sz="1400" spc="-10">
                <a:latin typeface="Times New Roman"/>
                <a:cs typeface="Times New Roman"/>
              </a:rPr>
              <a:t>much </a:t>
            </a:r>
            <a:r>
              <a:rPr dirty="0" sz="1400" spc="-5">
                <a:latin typeface="Times New Roman"/>
                <a:cs typeface="Times New Roman"/>
              </a:rPr>
              <a:t>dependent on the type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polymer used. Thus,  liiglier decomposition </a:t>
            </a:r>
            <a:r>
              <a:rPr dirty="0" sz="1400" spc="-10">
                <a:latin typeface="Times New Roman"/>
                <a:cs typeface="Times New Roman"/>
              </a:rPr>
              <a:t>was </a:t>
            </a:r>
            <a:r>
              <a:rPr dirty="0" sz="1400" spc="-5">
                <a:latin typeface="Times New Roman"/>
                <a:cs typeface="Times New Roman"/>
              </a:rPr>
              <a:t>observed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pp, followed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LDPE and finally  HDPE.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seems that less crystalline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more branched polymers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less  stable in thermal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degradation.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Chemical recycling </a:t>
            </a:r>
            <a:r>
              <a:rPr dirty="0" sz="1400" b="1">
                <a:latin typeface="Times New Roman"/>
                <a:cs typeface="Times New Roman"/>
              </a:rPr>
              <a:t>of </a:t>
            </a:r>
            <a:r>
              <a:rPr dirty="0" sz="1400" spc="-5" b="1">
                <a:latin typeface="Times New Roman"/>
                <a:cs typeface="Times New Roman"/>
              </a:rPr>
              <a:t>poly(vinyl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chloride)</a:t>
            </a:r>
            <a:endParaRPr sz="1400">
              <a:latin typeface="Times New Roman"/>
              <a:cs typeface="Times New Roman"/>
            </a:endParaRPr>
          </a:p>
          <a:p>
            <a:pPr algn="just" marL="12700" marR="8255" indent="469265">
              <a:lnSpc>
                <a:spcPts val="2410"/>
              </a:lnSpc>
              <a:spcBef>
                <a:spcPts val="180"/>
              </a:spcBef>
            </a:pPr>
            <a:r>
              <a:rPr dirty="0" sz="1400" spc="-5">
                <a:latin typeface="Times New Roman"/>
                <a:cs typeface="Times New Roman"/>
              </a:rPr>
              <a:t>Poly(vinyl chloride) main applications include food packaging,  shoes, flooring ,pipes, clothing (leather-like material), ceiling tiles </a:t>
            </a:r>
            <a:r>
              <a:rPr dirty="0" sz="1400" spc="-10">
                <a:latin typeface="Times New Roman"/>
                <a:cs typeface="Times New Roman"/>
              </a:rPr>
              <a:t>and  </a:t>
            </a:r>
            <a:r>
              <a:rPr dirty="0" sz="1400" spc="-5">
                <a:latin typeface="Times New Roman"/>
                <a:cs typeface="Times New Roman"/>
              </a:rPr>
              <a:t>multi-layered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flooring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and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windowswindoors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frames.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It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has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lifetime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range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ts val="2410"/>
              </a:lnSpc>
              <a:spcBef>
                <a:spcPts val="25"/>
              </a:spcBef>
            </a:pPr>
            <a:r>
              <a:rPr dirty="0" sz="1400">
                <a:latin typeface="Times New Roman"/>
                <a:cs typeface="Times New Roman"/>
              </a:rPr>
              <a:t>of 5 </a:t>
            </a:r>
            <a:r>
              <a:rPr dirty="0" sz="1400" spc="-5">
                <a:latin typeface="Times New Roman"/>
                <a:cs typeface="Times New Roman"/>
              </a:rPr>
              <a:t>years. PVC </a:t>
            </a:r>
            <a:r>
              <a:rPr dirty="0" sz="1400">
                <a:latin typeface="Times New Roman"/>
                <a:cs typeface="Times New Roman"/>
              </a:rPr>
              <a:t>has the </a:t>
            </a:r>
            <a:r>
              <a:rPr dirty="0" sz="1400" spc="-5">
                <a:latin typeface="Times New Roman"/>
                <a:cs typeface="Times New Roman"/>
              </a:rPr>
              <a:t>same </a:t>
            </a:r>
            <a:r>
              <a:rPr dirty="0" sz="1400">
                <a:latin typeface="Times New Roman"/>
                <a:cs typeface="Times New Roman"/>
              </a:rPr>
              <a:t>density as </a:t>
            </a:r>
            <a:r>
              <a:rPr dirty="0" sz="1400" spc="-5">
                <a:latin typeface="Times New Roman"/>
                <a:cs typeface="Times New Roman"/>
              </a:rPr>
              <a:t>that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PET,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property tliat made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separation prior to recycling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plastic wastes containing both polymers  </a:t>
            </a:r>
            <a:r>
              <a:rPr dirty="0" sz="1400">
                <a:latin typeface="Times New Roman"/>
                <a:cs typeface="Times New Roman"/>
              </a:rPr>
              <a:t>really </a:t>
            </a:r>
            <a:r>
              <a:rPr dirty="0" sz="1400" spc="-5">
                <a:latin typeface="Times New Roman"/>
                <a:cs typeface="Times New Roman"/>
              </a:rPr>
              <a:t>difficult. The technique used </a:t>
            </a:r>
            <a:r>
              <a:rPr dirty="0" sz="1400">
                <a:latin typeface="Times New Roman"/>
                <a:cs typeface="Times New Roman"/>
              </a:rPr>
              <a:t>for the </a:t>
            </a:r>
            <a:r>
              <a:rPr dirty="0" sz="1400" spc="-5">
                <a:latin typeface="Times New Roman"/>
                <a:cs typeface="Times New Roman"/>
              </a:rPr>
              <a:t>efficient separation is </a:t>
            </a:r>
            <a:r>
              <a:rPr dirty="0" sz="1400" spc="10">
                <a:latin typeface="Times New Roman"/>
                <a:cs typeface="Times New Roman"/>
              </a:rPr>
              <a:t>x-ray  </a:t>
            </a:r>
            <a:r>
              <a:rPr dirty="0" sz="1400" spc="-5">
                <a:latin typeface="Times New Roman"/>
                <a:cs typeface="Times New Roman"/>
              </a:rPr>
              <a:t>fluorescence.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chlorine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atoms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PVC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are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detected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and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tlie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wastes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are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545"/>
              </a:spcBef>
            </a:pPr>
            <a:r>
              <a:rPr dirty="0" sz="1400" spc="-5">
                <a:latin typeface="Times New Roman"/>
                <a:cs typeface="Times New Roman"/>
              </a:rPr>
              <a:t>indicated for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separation.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marL="37465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10</a:t>
            </a:fld>
            <a:r>
              <a:rPr dirty="0"/>
              <a:t>/ from</a:t>
            </a:r>
            <a:r>
              <a:rPr dirty="0" spc="-105"/>
              <a:t> </a:t>
            </a:r>
            <a:r>
              <a:rPr dirty="0"/>
              <a:t>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83563" y="452627"/>
            <a:ext cx="5184648" cy="6141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071168" y="426211"/>
            <a:ext cx="2308225" cy="64833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205104">
              <a:lnSpc>
                <a:spcPts val="1610"/>
              </a:lnSpc>
              <a:spcBef>
                <a:spcPts val="215"/>
              </a:spcBef>
            </a:pPr>
            <a:r>
              <a:rPr dirty="0" sz="1400" spc="-5" b="1">
                <a:latin typeface="Times New Roman"/>
                <a:cs typeface="Times New Roman"/>
              </a:rPr>
              <a:t>University </a:t>
            </a:r>
            <a:r>
              <a:rPr dirty="0" sz="1400" b="1">
                <a:latin typeface="Times New Roman"/>
                <a:cs typeface="Times New Roman"/>
              </a:rPr>
              <a:t>of </a:t>
            </a:r>
            <a:r>
              <a:rPr dirty="0" sz="1400" spc="-5" b="1">
                <a:latin typeface="Times New Roman"/>
                <a:cs typeface="Times New Roman"/>
              </a:rPr>
              <a:t>Al-Qadisiyah.  College </a:t>
            </a:r>
            <a:r>
              <a:rPr dirty="0" sz="1400" b="1">
                <a:latin typeface="Times New Roman"/>
                <a:cs typeface="Times New Roman"/>
              </a:rPr>
              <a:t>of</a:t>
            </a:r>
            <a:r>
              <a:rPr dirty="0" sz="1400" spc="-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Engineering.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z="1400" spc="-5" b="1">
                <a:latin typeface="Times New Roman"/>
                <a:cs typeface="Times New Roman"/>
              </a:rPr>
              <a:t>Department </a:t>
            </a:r>
            <a:r>
              <a:rPr dirty="0" sz="1400" b="1">
                <a:latin typeface="Times New Roman"/>
                <a:cs typeface="Times New Roman"/>
              </a:rPr>
              <a:t>of </a:t>
            </a:r>
            <a:r>
              <a:rPr dirty="0" sz="1400" spc="-5" b="1">
                <a:latin typeface="Times New Roman"/>
                <a:cs typeface="Times New Roman"/>
              </a:rPr>
              <a:t>Materials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Eng.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62527" y="426211"/>
            <a:ext cx="2292350" cy="64833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algn="just" marL="78105" marR="5080" indent="-66040">
              <a:lnSpc>
                <a:spcPts val="1610"/>
              </a:lnSpc>
              <a:spcBef>
                <a:spcPts val="215"/>
              </a:spcBef>
            </a:pPr>
            <a:r>
              <a:rPr dirty="0" sz="1400" spc="-60" b="1">
                <a:latin typeface="Times New Roman"/>
                <a:cs typeface="Times New Roman"/>
              </a:rPr>
              <a:t>3</a:t>
            </a:r>
            <a:r>
              <a:rPr dirty="0" sz="1300" spc="-60">
                <a:latin typeface="Arial"/>
                <a:cs typeface="Arial"/>
              </a:rPr>
              <a:t>ملا </a:t>
            </a:r>
            <a:r>
              <a:rPr dirty="0" sz="1400" b="1">
                <a:latin typeface="Times New Roman"/>
                <a:cs typeface="Times New Roman"/>
              </a:rPr>
              <a:t>Year, </a:t>
            </a:r>
            <a:r>
              <a:rPr dirty="0" sz="1400" spc="-5" b="1">
                <a:latin typeface="Times New Roman"/>
                <a:cs typeface="Times New Roman"/>
              </a:rPr>
              <a:t>Plastic Engineering.  Ass. </a:t>
            </a:r>
            <a:r>
              <a:rPr dirty="0" sz="1400" b="1">
                <a:latin typeface="Times New Roman"/>
                <a:cs typeface="Times New Roman"/>
              </a:rPr>
              <a:t>Prof. </a:t>
            </a:r>
            <a:r>
              <a:rPr dirty="0" sz="1400" spc="-5" b="1">
                <a:latin typeface="Times New Roman"/>
                <a:cs typeface="Times New Roman"/>
              </a:rPr>
              <a:t>Dr. Nabel Kadum.  </a:t>
            </a:r>
            <a:r>
              <a:rPr dirty="0" sz="1400" b="1">
                <a:latin typeface="Times New Roman"/>
                <a:cs typeface="Times New Roman"/>
              </a:rPr>
              <a:t>Lecture: 1.0.</a:t>
            </a:r>
            <a:r>
              <a:rPr dirty="0" sz="1400" spc="3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(2017/2018)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97579" y="9941051"/>
            <a:ext cx="592836" cy="1752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043736" y="1208887"/>
            <a:ext cx="5477510" cy="9448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 indent="507365">
              <a:lnSpc>
                <a:spcPct val="143600"/>
              </a:lnSpc>
              <a:spcBef>
                <a:spcPts val="95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principle, PVC waste 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available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two ways: </a:t>
            </a:r>
            <a:r>
              <a:rPr dirty="0" sz="1400">
                <a:latin typeface="Times New Roman"/>
                <a:cs typeface="Times New Roman"/>
              </a:rPr>
              <a:t>as a </a:t>
            </a:r>
            <a:r>
              <a:rPr dirty="0" sz="1400" spc="-5">
                <a:latin typeface="Times New Roman"/>
                <a:cs typeface="Times New Roman"/>
              </a:rPr>
              <a:t>mixed  plastic </a:t>
            </a:r>
            <a:r>
              <a:rPr dirty="0" sz="1400" spc="-10">
                <a:latin typeface="Times New Roman"/>
                <a:cs typeface="Times New Roman"/>
              </a:rPr>
              <a:t>waste </a:t>
            </a:r>
            <a:r>
              <a:rPr dirty="0" sz="1400" spc="-5">
                <a:latin typeface="Times New Roman"/>
                <a:cs typeface="Times New Roman"/>
              </a:rPr>
              <a:t>(MPW) </a:t>
            </a:r>
            <a:r>
              <a:rPr dirty="0" sz="1400">
                <a:latin typeface="Times New Roman"/>
                <a:cs typeface="Times New Roman"/>
              </a:rPr>
              <a:t>fraction </a:t>
            </a:r>
            <a:r>
              <a:rPr dirty="0" sz="1400" spc="-5">
                <a:latin typeface="Times New Roman"/>
                <a:cs typeface="Times New Roman"/>
              </a:rPr>
              <a:t>(with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rather low PVC content),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>
                <a:latin typeface="Times New Roman"/>
                <a:cs typeface="Times New Roman"/>
              </a:rPr>
              <a:t>a  </a:t>
            </a:r>
            <a:r>
              <a:rPr dirty="0" sz="1400" spc="-5">
                <a:latin typeface="Times New Roman"/>
                <a:cs typeface="Times New Roman"/>
              </a:rPr>
              <a:t>PVC-rich plastics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fraction.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43736" y="4866258"/>
            <a:ext cx="5482590" cy="44132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31265">
              <a:lnSpc>
                <a:spcPct val="100000"/>
              </a:lnSpc>
              <a:spcBef>
                <a:spcPts val="95"/>
              </a:spcBef>
            </a:pPr>
            <a:r>
              <a:rPr dirty="0" sz="1300" spc="-5">
                <a:latin typeface="Times New Roman"/>
                <a:cs typeface="Times New Roman"/>
              </a:rPr>
              <a:t>Recycled </a:t>
            </a:r>
            <a:r>
              <a:rPr dirty="0" sz="1300">
                <a:latin typeface="Times New Roman"/>
                <a:cs typeface="Times New Roman"/>
              </a:rPr>
              <a:t>PVC </a:t>
            </a:r>
            <a:r>
              <a:rPr dirty="0" sz="1300" spc="-5">
                <a:latin typeface="Times New Roman"/>
                <a:cs typeface="Times New Roman"/>
              </a:rPr>
              <a:t>in EUROPE</a:t>
            </a: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Chemical recycling </a:t>
            </a:r>
            <a:r>
              <a:rPr dirty="0" sz="1400" b="1">
                <a:latin typeface="Times New Roman"/>
                <a:cs typeface="Times New Roman"/>
              </a:rPr>
              <a:t>of</a:t>
            </a:r>
            <a:r>
              <a:rPr dirty="0" sz="1400" spc="-5" b="1">
                <a:latin typeface="Times New Roman"/>
                <a:cs typeface="Times New Roman"/>
              </a:rPr>
              <a:t> nylon</a:t>
            </a:r>
            <a:endParaRPr sz="1400">
              <a:latin typeface="Times New Roman"/>
              <a:cs typeface="Times New Roman"/>
            </a:endParaRPr>
          </a:p>
          <a:p>
            <a:pPr algn="just" marL="12700" marR="5715" indent="469265">
              <a:lnSpc>
                <a:spcPts val="2410"/>
              </a:lnSpc>
              <a:spcBef>
                <a:spcPts val="190"/>
              </a:spcBef>
            </a:pPr>
            <a:r>
              <a:rPr dirty="0" sz="1400" spc="-5">
                <a:latin typeface="Times New Roman"/>
                <a:cs typeface="Times New Roman"/>
              </a:rPr>
              <a:t>Nylon is one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early </a:t>
            </a:r>
            <a:r>
              <a:rPr dirty="0" sz="1400" spc="-5">
                <a:latin typeface="Times New Roman"/>
                <a:cs typeface="Times New Roman"/>
              </a:rPr>
              <a:t>polymers </a:t>
            </a:r>
            <a:r>
              <a:rPr dirty="0" sz="1400">
                <a:latin typeface="Times New Roman"/>
                <a:cs typeface="Times New Roman"/>
              </a:rPr>
              <a:t>developed by </a:t>
            </a:r>
            <a:r>
              <a:rPr dirty="0" sz="1400" spc="-5">
                <a:latin typeface="Times New Roman"/>
                <a:cs typeface="Times New Roman"/>
              </a:rPr>
              <a:t>Wallace Carotliers 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1935,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DuPont's research facility. Today, nylon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one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tlie most  commonly </a:t>
            </a:r>
            <a:r>
              <a:rPr dirty="0" sz="1400">
                <a:latin typeface="Times New Roman"/>
                <a:cs typeface="Times New Roman"/>
              </a:rPr>
              <a:t>used </a:t>
            </a:r>
            <a:r>
              <a:rPr dirty="0" sz="1400" spc="-5">
                <a:latin typeface="Times New Roman"/>
                <a:cs typeface="Times New Roman"/>
              </a:rPr>
              <a:t>polymers. Nylons, also known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polyamides, can </a:t>
            </a:r>
            <a:r>
              <a:rPr dirty="0" sz="1400">
                <a:latin typeface="Times New Roman"/>
                <a:cs typeface="Times New Roman"/>
              </a:rPr>
              <a:t>be  </a:t>
            </a:r>
            <a:r>
              <a:rPr dirty="0" sz="1400" spc="-5">
                <a:latin typeface="Times New Roman"/>
                <a:cs typeface="Times New Roman"/>
              </a:rPr>
              <a:t>produced  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by  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  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reaction  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  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  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diamine  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with  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  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dicarboxylic  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acid,</a:t>
            </a:r>
            <a:endParaRPr sz="1400">
              <a:latin typeface="Times New Roman"/>
              <a:cs typeface="Times New Roman"/>
            </a:endParaRPr>
          </a:p>
          <a:p>
            <a:pPr algn="just" marL="12700" marR="10160">
              <a:lnSpc>
                <a:spcPts val="2410"/>
              </a:lnSpc>
              <a:spcBef>
                <a:spcPts val="20"/>
              </a:spcBef>
            </a:pPr>
            <a:r>
              <a:rPr dirty="0" sz="1400" spc="-5">
                <a:latin typeface="Times New Roman"/>
                <a:cs typeface="Times New Roman"/>
              </a:rPr>
              <a:t>condensation of the appropriate amino acid, ring opening </a:t>
            </a:r>
            <a:r>
              <a:rPr dirty="0" sz="1400">
                <a:latin typeface="Times New Roman"/>
                <a:cs typeface="Times New Roman"/>
              </a:rPr>
              <a:t>of a </a:t>
            </a:r>
            <a:r>
              <a:rPr dirty="0" sz="1400" spc="-5">
                <a:latin typeface="Times New Roman"/>
                <a:cs typeface="Times New Roman"/>
              </a:rPr>
              <a:t>lactam,  </a:t>
            </a:r>
            <a:r>
              <a:rPr dirty="0" sz="1400">
                <a:latin typeface="Times New Roman"/>
                <a:cs typeface="Times New Roman"/>
              </a:rPr>
              <a:t>reaction of a </a:t>
            </a:r>
            <a:r>
              <a:rPr dirty="0" sz="1400" spc="-5">
                <a:latin typeface="Times New Roman"/>
                <a:cs typeface="Times New Roman"/>
              </a:rPr>
              <a:t>diamine with 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diacid  chloride, and  reaction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 a </a:t>
            </a:r>
            <a:r>
              <a:rPr dirty="0" sz="1400" spc="-5">
                <a:latin typeface="Times New Roman"/>
                <a:cs typeface="Times New Roman"/>
              </a:rPr>
              <a:t>diisocyanate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ts val="2410"/>
              </a:lnSpc>
              <a:spcBef>
                <a:spcPts val="10"/>
              </a:spcBef>
            </a:pPr>
            <a:r>
              <a:rPr dirty="0" sz="1400" spc="-5">
                <a:latin typeface="Times New Roman"/>
                <a:cs typeface="Times New Roman"/>
              </a:rPr>
              <a:t>with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dicarboxylic acid. </a:t>
            </a:r>
            <a:r>
              <a:rPr dirty="0" sz="1400" spc="-10">
                <a:latin typeface="Times New Roman"/>
                <a:cs typeface="Times New Roman"/>
              </a:rPr>
              <a:t>Nylon </a:t>
            </a:r>
            <a:r>
              <a:rPr dirty="0" sz="1400" spc="-5">
                <a:latin typeface="Times New Roman"/>
                <a:cs typeface="Times New Roman"/>
              </a:rPr>
              <a:t>is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crystalline </a:t>
            </a:r>
            <a:r>
              <a:rPr dirty="0" sz="1400" spc="-10">
                <a:latin typeface="Times New Roman"/>
                <a:cs typeface="Times New Roman"/>
              </a:rPr>
              <a:t>polymer </a:t>
            </a:r>
            <a:r>
              <a:rPr dirty="0" sz="1400" spc="-5">
                <a:latin typeface="Times New Roman"/>
                <a:cs typeface="Times New Roman"/>
              </a:rPr>
              <a:t>with high </a:t>
            </a:r>
            <a:r>
              <a:rPr dirty="0" sz="1400" spc="-10">
                <a:latin typeface="Times New Roman"/>
                <a:cs typeface="Times New Roman"/>
              </a:rPr>
              <a:t>modulus,  </a:t>
            </a:r>
            <a:r>
              <a:rPr dirty="0" sz="1400" spc="-5">
                <a:latin typeface="Times New Roman"/>
                <a:cs typeface="Times New Roman"/>
              </a:rPr>
              <a:t>strength, impact properties, low coefficient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fiiction, and resistance to  abrasion.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variety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of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commercial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nylons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are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available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including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nylon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6,</a:t>
            </a:r>
            <a:endParaRPr sz="1400">
              <a:latin typeface="Times New Roman"/>
              <a:cs typeface="Times New Roman"/>
            </a:endParaRPr>
          </a:p>
          <a:p>
            <a:pPr algn="just" marL="12700" marR="7620">
              <a:lnSpc>
                <a:spcPts val="2410"/>
              </a:lnSpc>
              <a:spcBef>
                <a:spcPts val="15"/>
              </a:spcBef>
            </a:pPr>
            <a:r>
              <a:rPr dirty="0" sz="1400" spc="-5">
                <a:latin typeface="Times New Roman"/>
                <a:cs typeface="Times New Roman"/>
              </a:rPr>
              <a:t>nylon 11, nylon </a:t>
            </a:r>
            <a:r>
              <a:rPr dirty="0" sz="1400">
                <a:latin typeface="Times New Roman"/>
                <a:cs typeface="Times New Roman"/>
              </a:rPr>
              <a:t>12, </a:t>
            </a:r>
            <a:r>
              <a:rPr dirty="0" sz="1400" spc="-5">
                <a:latin typeface="Times New Roman"/>
                <a:cs typeface="Times New Roman"/>
              </a:rPr>
              <a:t>nylon </a:t>
            </a:r>
            <a:r>
              <a:rPr dirty="0" sz="1400">
                <a:latin typeface="Times New Roman"/>
                <a:cs typeface="Times New Roman"/>
              </a:rPr>
              <a:t>6,6, </a:t>
            </a:r>
            <a:r>
              <a:rPr dirty="0" sz="1400" spc="-5">
                <a:latin typeface="Times New Roman"/>
                <a:cs typeface="Times New Roman"/>
              </a:rPr>
              <a:t>nylon 6,10, and nylon 6,12. The most widely  used nylons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nylon 6,6 and nylon </a:t>
            </a:r>
            <a:r>
              <a:rPr dirty="0" sz="1400">
                <a:latin typeface="Times New Roman"/>
                <a:cs typeface="Times New Roman"/>
              </a:rPr>
              <a:t>6. </a:t>
            </a:r>
            <a:r>
              <a:rPr dirty="0" sz="1400" spc="-5">
                <a:latin typeface="Times New Roman"/>
                <a:cs typeface="Times New Roman"/>
              </a:rPr>
              <a:t>Polyamides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used most often </a:t>
            </a:r>
            <a:r>
              <a:rPr dirty="0" sz="1400">
                <a:latin typeface="Times New Roman"/>
                <a:cs typeface="Times New Roman"/>
              </a:rPr>
              <a:t>in  the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form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fibers,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primarily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nylon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6,6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and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nylon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6,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although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engineering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516380" y="2327147"/>
            <a:ext cx="4535170" cy="256603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marL="37465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10</a:t>
            </a:fld>
            <a:r>
              <a:rPr dirty="0"/>
              <a:t>/ from</a:t>
            </a:r>
            <a:r>
              <a:rPr dirty="0" spc="-105"/>
              <a:t> </a:t>
            </a:r>
            <a:r>
              <a:rPr dirty="0"/>
              <a:t>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</dc:creator>
  <dcterms:created xsi:type="dcterms:W3CDTF">2018-11-09T12:22:55Z</dcterms:created>
  <dcterms:modified xsi:type="dcterms:W3CDTF">2018-11-09T12:22:55Z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2018-11-06T00:00:00Z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2018-11-09T00:00:00Z</vt:filetime>
  </property>
</Properties>
</file>